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 id="2147483715" r:id="rId2"/>
  </p:sldMasterIdLst>
  <p:notesMasterIdLst>
    <p:notesMasterId r:id="rId32"/>
  </p:notesMasterIdLst>
  <p:sldIdLst>
    <p:sldId id="899" r:id="rId3"/>
    <p:sldId id="902" r:id="rId4"/>
    <p:sldId id="925" r:id="rId5"/>
    <p:sldId id="1069" r:id="rId6"/>
    <p:sldId id="1070" r:id="rId7"/>
    <p:sldId id="930" r:id="rId8"/>
    <p:sldId id="1071" r:id="rId9"/>
    <p:sldId id="946" r:id="rId10"/>
    <p:sldId id="1072" r:id="rId11"/>
    <p:sldId id="941" r:id="rId12"/>
    <p:sldId id="945" r:id="rId13"/>
    <p:sldId id="947" r:id="rId14"/>
    <p:sldId id="1073" r:id="rId15"/>
    <p:sldId id="1074" r:id="rId16"/>
    <p:sldId id="1075" r:id="rId17"/>
    <p:sldId id="936" r:id="rId18"/>
    <p:sldId id="1083" r:id="rId19"/>
    <p:sldId id="878" r:id="rId20"/>
    <p:sldId id="1084" r:id="rId21"/>
    <p:sldId id="1085" r:id="rId22"/>
    <p:sldId id="919" r:id="rId23"/>
    <p:sldId id="935" r:id="rId24"/>
    <p:sldId id="1078" r:id="rId25"/>
    <p:sldId id="1079" r:id="rId26"/>
    <p:sldId id="1080" r:id="rId27"/>
    <p:sldId id="1039" r:id="rId28"/>
    <p:sldId id="1040" r:id="rId29"/>
    <p:sldId id="1081" r:id="rId30"/>
    <p:sldId id="108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B9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167"/>
    <p:restoredTop sz="76000" autoAdjust="0"/>
  </p:normalViewPr>
  <p:slideViewPr>
    <p:cSldViewPr snapToGrid="0" snapToObjects="1">
      <p:cViewPr varScale="1">
        <p:scale>
          <a:sx n="78" d="100"/>
          <a:sy n="78" d="100"/>
        </p:scale>
        <p:origin x="1301"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F3AC35-BEB8-4904-B6A6-22A58C8E9C3E}" type="datetimeFigureOut">
              <a:rPr lang="nl-NL" smtClean="0"/>
              <a:t>31-3-2025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7A6F83-0AA9-4278-8DDA-C388D2263FE5}" type="slidenum">
              <a:rPr lang="nl-NL" smtClean="0"/>
              <a:t>‹nr.›</a:t>
            </a:fld>
            <a:endParaRPr lang="nl-NL"/>
          </a:p>
        </p:txBody>
      </p:sp>
    </p:spTree>
    <p:extLst>
      <p:ext uri="{BB962C8B-B14F-4D97-AF65-F5344CB8AC3E}">
        <p14:creationId xmlns:p14="http://schemas.microsoft.com/office/powerpoint/2010/main" val="3045350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Plenaire</a:t>
            </a:r>
            <a:r>
              <a:rPr lang="en-US" dirty="0"/>
              <a:t> </a:t>
            </a:r>
            <a:r>
              <a:rPr lang="en-US" dirty="0" err="1"/>
              <a:t>vraag</a:t>
            </a:r>
            <a:r>
              <a:rPr lang="en-US" dirty="0"/>
              <a:t> </a:t>
            </a:r>
            <a:r>
              <a:rPr lang="en-US" dirty="0" err="1"/>
              <a:t>stellen</a:t>
            </a:r>
            <a:r>
              <a:rPr lang="en-US" dirty="0"/>
              <a:t> </a:t>
            </a:r>
            <a:r>
              <a:rPr lang="en-US" dirty="0" err="1"/>
              <a:t>aan</a:t>
            </a:r>
            <a:r>
              <a:rPr lang="en-US" dirty="0"/>
              <a:t> de </a:t>
            </a:r>
            <a:r>
              <a:rPr lang="en-US" dirty="0" err="1"/>
              <a:t>docenten</a:t>
            </a:r>
            <a:r>
              <a:rPr lang="en-US" dirty="0"/>
              <a:t>: </a:t>
            </a:r>
          </a:p>
          <a:p>
            <a:endParaRPr lang="en-US" dirty="0"/>
          </a:p>
          <a:p>
            <a:r>
              <a:rPr lang="en-US" dirty="0"/>
              <a:t>Wat moeten jongeren </a:t>
            </a:r>
            <a:r>
              <a:rPr lang="en-US" dirty="0" err="1"/>
              <a:t>zoal</a:t>
            </a:r>
            <a:r>
              <a:rPr lang="en-US" dirty="0"/>
              <a:t> regelen in de </a:t>
            </a:r>
            <a:r>
              <a:rPr lang="en-US" dirty="0" err="1"/>
              <a:t>leeftijd</a:t>
            </a:r>
            <a:r>
              <a:rPr lang="en-US" dirty="0"/>
              <a:t> van 15-18 </a:t>
            </a:r>
            <a:r>
              <a:rPr lang="en-US" dirty="0" err="1"/>
              <a:t>jaar</a:t>
            </a:r>
            <a:r>
              <a:rPr lang="en-US" dirty="0"/>
              <a:t> met </a:t>
            </a:r>
            <a:r>
              <a:rPr lang="en-US" dirty="0" err="1"/>
              <a:t>overheids</a:t>
            </a:r>
            <a:r>
              <a:rPr lang="en-US" dirty="0"/>
              <a:t>- en </a:t>
            </a:r>
            <a:r>
              <a:rPr lang="en-US" dirty="0" err="1"/>
              <a:t>andere</a:t>
            </a:r>
            <a:r>
              <a:rPr lang="en-US" dirty="0"/>
              <a:t> </a:t>
            </a:r>
            <a:r>
              <a:rPr lang="en-US" dirty="0" err="1"/>
              <a:t>zakelijke</a:t>
            </a:r>
            <a:r>
              <a:rPr lang="en-US" dirty="0"/>
              <a:t> </a:t>
            </a:r>
            <a:r>
              <a:rPr lang="en-US" dirty="0" err="1"/>
              <a:t>organsiaties</a:t>
            </a:r>
            <a:r>
              <a:rPr lang="en-US" dirty="0"/>
              <a:t>? </a:t>
            </a:r>
          </a:p>
          <a:p>
            <a:r>
              <a:rPr lang="en-US" dirty="0" err="1"/>
              <a:t>Hebben</a:t>
            </a:r>
            <a:r>
              <a:rPr lang="en-US" dirty="0"/>
              <a:t> </a:t>
            </a:r>
            <a:r>
              <a:rPr lang="en-US" dirty="0" err="1"/>
              <a:t>zij</a:t>
            </a:r>
            <a:r>
              <a:rPr lang="en-US" dirty="0"/>
              <a:t> </a:t>
            </a:r>
            <a:r>
              <a:rPr lang="en-US" dirty="0" err="1"/>
              <a:t>daar</a:t>
            </a:r>
            <a:r>
              <a:rPr lang="en-US" dirty="0"/>
              <a:t> </a:t>
            </a:r>
            <a:r>
              <a:rPr lang="en-US" dirty="0" err="1"/>
              <a:t>zicht</a:t>
            </a:r>
            <a:r>
              <a:rPr lang="en-US" dirty="0"/>
              <a:t> op?</a:t>
            </a:r>
          </a:p>
          <a:p>
            <a:endParaRPr lang="en-US" dirty="0"/>
          </a:p>
          <a:p>
            <a:r>
              <a:rPr lang="en-US" dirty="0"/>
              <a:t>Laat de </a:t>
            </a:r>
            <a:r>
              <a:rPr lang="en-US" dirty="0" err="1"/>
              <a:t>docenten</a:t>
            </a:r>
            <a:r>
              <a:rPr lang="en-US" dirty="0"/>
              <a:t> </a:t>
            </a:r>
            <a:r>
              <a:rPr lang="en-US" dirty="0" err="1"/>
              <a:t>antwoorden</a:t>
            </a:r>
            <a:r>
              <a:rPr lang="en-US" dirty="0"/>
              <a:t> op </a:t>
            </a:r>
            <a:r>
              <a:rPr lang="en-US" dirty="0" err="1"/>
              <a:t>deze</a:t>
            </a:r>
            <a:r>
              <a:rPr lang="en-US" dirty="0"/>
              <a:t> </a:t>
            </a:r>
            <a:r>
              <a:rPr lang="en-US" dirty="0" err="1"/>
              <a:t>vraag</a:t>
            </a:r>
            <a:r>
              <a:rPr lang="en-US" dirty="0"/>
              <a:t>. </a:t>
            </a:r>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3</a:t>
            </a:fld>
            <a:endParaRPr lang="nl-NL"/>
          </a:p>
        </p:txBody>
      </p:sp>
    </p:spTree>
    <p:extLst>
      <p:ext uri="{BB962C8B-B14F-4D97-AF65-F5344CB8AC3E}">
        <p14:creationId xmlns:p14="http://schemas.microsoft.com/office/powerpoint/2010/main" val="4041429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Vraag</a:t>
            </a:r>
            <a:r>
              <a:rPr lang="en-US" dirty="0"/>
              <a:t>: </a:t>
            </a:r>
          </a:p>
          <a:p>
            <a:r>
              <a:rPr lang="en-US" dirty="0"/>
              <a:t>- </a:t>
            </a:r>
            <a:r>
              <a:rPr lang="en-US" dirty="0" err="1"/>
              <a:t>besteden</a:t>
            </a:r>
            <a:r>
              <a:rPr lang="en-US" dirty="0"/>
              <a:t> </a:t>
            </a:r>
            <a:r>
              <a:rPr lang="en-US" dirty="0" err="1"/>
              <a:t>docenten</a:t>
            </a:r>
            <a:r>
              <a:rPr lang="en-US" dirty="0"/>
              <a:t> in </a:t>
            </a:r>
            <a:r>
              <a:rPr lang="en-US" dirty="0" err="1"/>
              <a:t>hun</a:t>
            </a:r>
            <a:r>
              <a:rPr lang="en-US" dirty="0"/>
              <a:t> lessen </a:t>
            </a:r>
            <a:r>
              <a:rPr lang="en-US" dirty="0" err="1"/>
              <a:t>aandacht</a:t>
            </a:r>
            <a:r>
              <a:rPr lang="en-US" dirty="0"/>
              <a:t> </a:t>
            </a:r>
            <a:r>
              <a:rPr lang="en-US" dirty="0" err="1"/>
              <a:t>aan</a:t>
            </a:r>
            <a:r>
              <a:rPr lang="en-US" dirty="0"/>
              <a:t> 1 of </a:t>
            </a:r>
            <a:r>
              <a:rPr lang="en-US" dirty="0" err="1"/>
              <a:t>meer</a:t>
            </a:r>
            <a:r>
              <a:rPr lang="en-US" dirty="0"/>
              <a:t> van </a:t>
            </a:r>
            <a:r>
              <a:rPr lang="en-US" dirty="0" err="1"/>
              <a:t>deze</a:t>
            </a:r>
            <a:r>
              <a:rPr lang="en-US" dirty="0"/>
              <a:t> </a:t>
            </a:r>
            <a:r>
              <a:rPr lang="en-US" dirty="0" err="1"/>
              <a:t>onderwerpen</a:t>
            </a:r>
            <a:r>
              <a:rPr lang="en-US" dirty="0"/>
              <a:t>? Zo ja, </a:t>
            </a:r>
            <a:r>
              <a:rPr lang="en-US" dirty="0" err="1"/>
              <a:t>laat</a:t>
            </a:r>
            <a:r>
              <a:rPr lang="en-US" dirty="0"/>
              <a:t> ze </a:t>
            </a:r>
            <a:r>
              <a:rPr lang="en-US" dirty="0" err="1"/>
              <a:t>dat</a:t>
            </a:r>
            <a:r>
              <a:rPr lang="en-US" dirty="0"/>
              <a:t> </a:t>
            </a:r>
            <a:r>
              <a:rPr lang="en-US" dirty="0" err="1"/>
              <a:t>toelichten</a:t>
            </a:r>
            <a:r>
              <a:rPr lang="en-US" dirty="0"/>
              <a:t>?</a:t>
            </a:r>
          </a:p>
          <a:p>
            <a:r>
              <a:rPr lang="en-US" dirty="0"/>
              <a:t>- </a:t>
            </a:r>
            <a:r>
              <a:rPr lang="en-US" dirty="0" err="1"/>
              <a:t>horen</a:t>
            </a:r>
            <a:r>
              <a:rPr lang="en-US" dirty="0"/>
              <a:t> ze </a:t>
            </a:r>
            <a:r>
              <a:rPr lang="en-US" dirty="0" err="1"/>
              <a:t>leerlingen</a:t>
            </a:r>
            <a:r>
              <a:rPr lang="en-US" dirty="0"/>
              <a:t>/</a:t>
            </a:r>
            <a:r>
              <a:rPr lang="en-US" dirty="0" err="1"/>
              <a:t>studenten</a:t>
            </a:r>
            <a:r>
              <a:rPr lang="en-US" dirty="0"/>
              <a:t> </a:t>
            </a:r>
            <a:r>
              <a:rPr lang="en-US" dirty="0" err="1"/>
              <a:t>wel</a:t>
            </a:r>
            <a:r>
              <a:rPr lang="en-US" dirty="0"/>
              <a:t> </a:t>
            </a:r>
            <a:r>
              <a:rPr lang="en-US" dirty="0" err="1"/>
              <a:t>eens</a:t>
            </a:r>
            <a:r>
              <a:rPr lang="en-US" dirty="0"/>
              <a:t> </a:t>
            </a:r>
            <a:r>
              <a:rPr lang="en-US" dirty="0" err="1"/>
              <a:t>praten</a:t>
            </a:r>
            <a:r>
              <a:rPr lang="en-US" dirty="0"/>
              <a:t> over </a:t>
            </a:r>
            <a:r>
              <a:rPr lang="en-US" dirty="0" err="1"/>
              <a:t>dit</a:t>
            </a:r>
            <a:r>
              <a:rPr lang="en-US" dirty="0"/>
              <a:t> </a:t>
            </a:r>
            <a:r>
              <a:rPr lang="en-US" dirty="0" err="1"/>
              <a:t>soort</a:t>
            </a:r>
            <a:r>
              <a:rPr lang="en-US" dirty="0"/>
              <a:t> </a:t>
            </a:r>
            <a:r>
              <a:rPr lang="en-US" dirty="0" err="1"/>
              <a:t>thema’s</a:t>
            </a:r>
            <a:r>
              <a:rPr lang="en-US" dirty="0"/>
              <a:t>? Is </a:t>
            </a:r>
            <a:r>
              <a:rPr lang="en-US" dirty="0" err="1"/>
              <a:t>daar</a:t>
            </a:r>
            <a:r>
              <a:rPr lang="en-US" dirty="0"/>
              <a:t> </a:t>
            </a:r>
            <a:r>
              <a:rPr lang="en-US" dirty="0" err="1"/>
              <a:t>ruimte</a:t>
            </a:r>
            <a:r>
              <a:rPr lang="en-US" dirty="0"/>
              <a:t> </a:t>
            </a:r>
            <a:r>
              <a:rPr lang="en-US" dirty="0" err="1"/>
              <a:t>voor</a:t>
            </a:r>
            <a:r>
              <a:rPr lang="en-US" dirty="0"/>
              <a:t> in de lessen?</a:t>
            </a:r>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361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solidFill>
                  <a:srgbClr val="682A7B"/>
                </a:solidFill>
                <a:effectLst/>
                <a:latin typeface="Open Sans" panose="020B0606030504020204" pitchFamily="34" charset="0"/>
              </a:rPr>
              <a:t>Stichting Digisterker heeft een lesprogramma ontwikkeld voor jongeren in het (v)mbo, om hen te leren omgaan met de digitale overheid. Het lesprogramma heet </a:t>
            </a:r>
            <a:r>
              <a:rPr lang="nl-NL" b="0" i="1" dirty="0">
                <a:solidFill>
                  <a:srgbClr val="682A7B"/>
                </a:solidFill>
                <a:effectLst/>
                <a:latin typeface="Open Sans" panose="020B0606030504020204" pitchFamily="34" charset="0"/>
              </a:rPr>
              <a:t>Doe je digiding! Jongeren en de digitale overheid</a:t>
            </a:r>
            <a:r>
              <a:rPr lang="nl-NL" b="0" i="0" dirty="0">
                <a:solidFill>
                  <a:srgbClr val="682A7B"/>
                </a:solidFill>
                <a:effectLst/>
                <a:latin typeface="Open Sans" panose="020B0606030504020204" pitchFamily="34" charset="0"/>
              </a:rPr>
              <a:t>. In 2022 is er een variant ontwikkeld voor het praktijkonderwijs. Vanaf mei 2025 is er ook een variant voor havo/vwo beschikbaar.</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23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333333"/>
                </a:solidFill>
                <a:effectLst/>
                <a:latin typeface="Open Sans" panose="020B0606030504020204" pitchFamily="34" charset="0"/>
              </a:rPr>
              <a:t>De lesmodules sluiten in het </a:t>
            </a:r>
            <a:r>
              <a:rPr lang="nl-NL" b="1" i="0" dirty="0">
                <a:solidFill>
                  <a:srgbClr val="333333"/>
                </a:solidFill>
                <a:effectLst/>
                <a:latin typeface="Open Sans" panose="020B0606030504020204" pitchFamily="34" charset="0"/>
              </a:rPr>
              <a:t>vmbo</a:t>
            </a:r>
            <a:r>
              <a:rPr lang="nl-NL" b="0" i="0" dirty="0">
                <a:solidFill>
                  <a:srgbClr val="333333"/>
                </a:solidFill>
                <a:effectLst/>
                <a:latin typeface="Open Sans" panose="020B0606030504020204" pitchFamily="34" charset="0"/>
              </a:rPr>
              <a:t> aan bij de vakken maatschappijleer, economie en loopbaanoriëntatie (LOB)</a:t>
            </a:r>
            <a:r>
              <a:rPr lang="nl-NL" b="0" i="1" dirty="0">
                <a:solidFill>
                  <a:srgbClr val="333333"/>
                </a:solidFill>
                <a:effectLst/>
                <a:latin typeface="Open Sans" panose="020B0606030504020204" pitchFamily="34" charset="0"/>
              </a:rPr>
              <a:t>.</a:t>
            </a:r>
            <a:r>
              <a:rPr lang="nl-NL" b="0" i="0" dirty="0">
                <a:solidFill>
                  <a:srgbClr val="333333"/>
                </a:solidFill>
                <a:effectLst/>
                <a:latin typeface="Open Sans" panose="020B0606030504020204" pitchFamily="34" charset="0"/>
              </a:rPr>
              <a:t> In het </a:t>
            </a:r>
            <a:r>
              <a:rPr lang="nl-NL" b="1" i="0" dirty="0">
                <a:solidFill>
                  <a:srgbClr val="333333"/>
                </a:solidFill>
                <a:effectLst/>
                <a:latin typeface="Open Sans" panose="020B0606030504020204" pitchFamily="34" charset="0"/>
              </a:rPr>
              <a:t>mbo</a:t>
            </a:r>
            <a:r>
              <a:rPr lang="nl-NL" b="0" i="0" dirty="0">
                <a:solidFill>
                  <a:srgbClr val="333333"/>
                </a:solidFill>
                <a:effectLst/>
                <a:latin typeface="Open Sans" panose="020B0606030504020204" pitchFamily="34" charset="0"/>
              </a:rPr>
              <a:t> sluiten de modules aan bij burgerschap, maar zouden ook een plek kunnen krijgen binnen LOB of SLB.</a:t>
            </a:r>
          </a:p>
          <a:p>
            <a:endParaRPr lang="nl-NL" altLang="nl-NL" b="0" i="0" dirty="0">
              <a:solidFill>
                <a:srgbClr val="333333"/>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dirty="0"/>
              <a:t>De modules hoeven niet allemaal te worden ingezet, ook niet in vaste volgorde. De school kan zelf bepalen hoe de modules worden gebruikt, dus aansluitend bij het eigen curriculum. In de praktijk merken wij dat scholen het lesprogramma divers inzetten: als aanvulling op de huidige lesstof, als zelfstandige lesstof, in een projectweek of vakoverstijgend.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ltLang="nl-NL"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l-NL" sz="1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ltLang="nl-NL"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70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hoofddoel van Doe je digiding! is het voorbereiden van leerlingen en studenten op het zelfstandig regelen van digitale overheidszaken. In de lessen werken docenten aan de volgende algemene leerdoelen:</a:t>
            </a:r>
          </a:p>
          <a:p>
            <a:endParaRPr lang="nl-NL" dirty="0"/>
          </a:p>
          <a:p>
            <a:r>
              <a:rPr lang="nl-NL" dirty="0"/>
              <a:t>• kennis van de (digitale) overheidswereld vergroten;</a:t>
            </a:r>
          </a:p>
          <a:p>
            <a:r>
              <a:rPr lang="nl-NL" dirty="0"/>
              <a:t>• digitale geletterdheid vergroten: digitale informatievaardigheden (het kunnen zoeken, vinden en verwerken van digitaal aangeboden informatie) en </a:t>
            </a:r>
            <a:r>
              <a:rPr lang="nl-NL" dirty="0" err="1"/>
              <a:t>mediawijsheidcompetenties</a:t>
            </a:r>
            <a:r>
              <a:rPr lang="nl-NL" dirty="0"/>
              <a:t> (bijv. betrouwbaarheid van websites, afzender van websites, veilig omgaan met persoonlijke gegevens op internet en veilig omgaan met wachtwoorden).</a:t>
            </a:r>
          </a:p>
          <a:p>
            <a:r>
              <a:rPr lang="nl-NL" dirty="0"/>
              <a:t>• financiële vaardigheden vergroten: kennis, begrip en vaardigheden van leerlingen vergroten m.b.t. financiële regelzaken met de overheid, banken en verzekeraars</a:t>
            </a:r>
          </a:p>
          <a:p>
            <a:r>
              <a:rPr lang="nl-NL" dirty="0"/>
              <a:t>woordenschat vergroten, met name wat betreft het idioom van de (digitale) overheid. </a:t>
            </a:r>
          </a:p>
          <a:p>
            <a:endParaRPr lang="nl-NL" dirty="0"/>
          </a:p>
          <a:p>
            <a:r>
              <a:rPr lang="nl-NL" dirty="0"/>
              <a:t>In de docentenhandleidingen staan per module de specifieke leerdoelen beschreven.</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0258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De docent kan zelf kiezen welke modules </a:t>
            </a:r>
            <a:r>
              <a:rPr lang="nl-NL" altLang="nl-NL" b="1" dirty="0"/>
              <a:t>aansluiten bij de doelgroep </a:t>
            </a:r>
            <a:r>
              <a:rPr lang="nl-NL" altLang="nl-NL" dirty="0"/>
              <a:t>aan wie de docent lesgeeft. Leeftijd en niveau zijn daarbij uiteraard leidraad. Zo is de module Overheid, Burger en </a:t>
            </a:r>
            <a:r>
              <a:rPr lang="nl-NL" altLang="nl-NL" dirty="0" err="1"/>
              <a:t>DigiD</a:t>
            </a:r>
            <a:r>
              <a:rPr lang="nl-NL" altLang="nl-NL" dirty="0"/>
              <a:t> misschien vooral geschikt voor het vmbo. In het mbo zullen veel jongeren namelijk al een </a:t>
            </a:r>
            <a:r>
              <a:rPr lang="nl-NL" altLang="nl-NL" dirty="0" err="1"/>
              <a:t>DigiD</a:t>
            </a:r>
            <a:r>
              <a:rPr lang="nl-NL" altLang="nl-NL" dirty="0"/>
              <a:t> hebben. De module Zorg daarentegen is weer geschikter voor het mbo, omdat die module voorbereidt op 18 jaar worden: de leeftijd waarop je je zorgverzekering en zorgtoeslag moet regelen.</a:t>
            </a:r>
          </a:p>
          <a:p>
            <a:endParaRPr lang="nl-NL" altLang="nl-NL" dirty="0"/>
          </a:p>
          <a:p>
            <a:r>
              <a:rPr lang="nl-NL" altLang="nl-NL" dirty="0"/>
              <a:t>Wat heel belangrijk is, is het on-en offline leren (</a:t>
            </a:r>
            <a:r>
              <a:rPr lang="nl-NL" altLang="nl-NL" b="1" dirty="0" err="1"/>
              <a:t>blended</a:t>
            </a:r>
            <a:r>
              <a:rPr lang="nl-NL" altLang="nl-NL" b="1" dirty="0"/>
              <a:t> leren</a:t>
            </a:r>
            <a:r>
              <a:rPr lang="nl-NL" altLang="nl-NL" dirty="0"/>
              <a:t>). De jongeren leren zelfstandig door de </a:t>
            </a:r>
            <a:r>
              <a:rPr lang="nl-NL" altLang="nl-NL" b="1" dirty="0"/>
              <a:t>online</a:t>
            </a:r>
            <a:r>
              <a:rPr lang="nl-NL" altLang="nl-NL" dirty="0"/>
              <a:t> lesomgeving en klassikaal </a:t>
            </a:r>
            <a:r>
              <a:rPr lang="nl-NL" altLang="nl-NL" b="1" dirty="0"/>
              <a:t>offline</a:t>
            </a:r>
            <a:r>
              <a:rPr lang="nl-NL" altLang="nl-NL" dirty="0"/>
              <a:t> door de lesstof in de klas te bespreken. </a:t>
            </a:r>
          </a:p>
          <a:p>
            <a:r>
              <a:rPr lang="nl-NL" altLang="nl-NL" dirty="0"/>
              <a:t>In het lesprogramma Doe je digiding! zijn </a:t>
            </a:r>
            <a:r>
              <a:rPr lang="nl-NL" altLang="nl-NL" b="1" dirty="0"/>
              <a:t>gesloten vragen en open vragen </a:t>
            </a:r>
            <a:r>
              <a:rPr lang="nl-NL" altLang="nl-NL" dirty="0"/>
              <a:t>verwerkt. Bij de gesloten vragen krijgen de jongeren </a:t>
            </a:r>
            <a:r>
              <a:rPr lang="nl-NL" altLang="nl-NL" b="1" dirty="0"/>
              <a:t>direct feedback </a:t>
            </a:r>
            <a:r>
              <a:rPr lang="nl-NL" altLang="nl-NL" dirty="0"/>
              <a:t>of ze de goede antwoorden hebben gegeven. Ook krijgen de leerlingen hierin een inhoudelijke toelichting. Bij open vragen slaat het systeem het antwoord op. Een indicatie van het goede antwoord kan een docent vinden op de antwoordbladen. Via de klassikale momenten kan de docent samen met de jongeren de antwoorden bespreken. Op die manier geeft de docent de jongeren de ruimte om van elkaar te leren. </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6416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Als docent kan je zelf kiezen welke modules je inzet en daarmee het beste </a:t>
            </a:r>
            <a:r>
              <a:rPr lang="nl-NL" altLang="nl-NL" b="1" dirty="0"/>
              <a:t>aansluiten bij de doelgroep. </a:t>
            </a:r>
            <a:r>
              <a:rPr lang="nl-NL" altLang="nl-NL" dirty="0"/>
              <a:t>Leeftijd en niveau zijn daarbij uiteraard leidend. Zo is de module Overheid, Burger en DigiD misschien vooral geschikt voor het vmbo. In het mbo zullen veel jongeren namelijk al een DigiD hebben. De module Zorg daarentegen is weer geschikter voor het mbo, omdat die module voorbereidt op 18 jaar worden: de leeftijd waarop je je zorgverzekering en zorgtoeslag moet regelen.</a:t>
            </a:r>
          </a:p>
          <a:p>
            <a:endParaRPr lang="nl-NL" altLang="nl-NL"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0795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dirty="0"/>
              <a:t>Docenten kunnen via ‘Mijn klassen’ de resultaten van de leerlingen/studenten volgen: hoe ver ze zijn in de module (stappen) en hoe ze de kennischecks hebben gemaakt.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lt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dirty="0"/>
              <a:t>Via de website kun je personaliseerbare certificaten downloaden voor de leerlingen/studenten.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6360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dirty="0"/>
              <a:t>Doe je digiding! voor praktijkonderwijs bestaat uit vijf modules. Ieder thema wordt in twee lessen van 45 minuten behandeld. Iedere les bestaat uit een kant-en-klare digibord-presentatie, een docentenhandleiding en een werkblad voor de leerlingen.  </a:t>
            </a:r>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9460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Vijf modules </a:t>
            </a:r>
          </a:p>
          <a:p>
            <a:endParaRPr lang="nl-NL" altLang="nl-NL" dirty="0"/>
          </a:p>
          <a:p>
            <a:r>
              <a:rPr lang="nl-NL" altLang="nl-NL" dirty="0"/>
              <a:t>1. De overheid &amp; jij</a:t>
            </a:r>
          </a:p>
          <a:p>
            <a:r>
              <a:rPr lang="nl-NL" altLang="nl-NL" dirty="0"/>
              <a:t>In dit thema maken leerlingen kennis met de overheid. Ze leren wat de overheid is en wie er voor de overheid werkt. Ook leren ze wat je zelf kunt regelen bij de overheid en waar je moet zijn.</a:t>
            </a:r>
          </a:p>
          <a:p>
            <a:endParaRPr lang="nl-NL" altLang="nl-NL" dirty="0"/>
          </a:p>
          <a:p>
            <a:r>
              <a:rPr lang="nl-NL" altLang="nl-NL" dirty="0"/>
              <a:t>2. Bank &amp; geldzaken</a:t>
            </a:r>
          </a:p>
          <a:p>
            <a:r>
              <a:rPr lang="nl-NL" altLang="nl-NL" dirty="0"/>
              <a:t>In dit thema leren leerlingen voor welke zaken je bij de bank terecht kan en voor welke zaken niet. Ze leren een begroting te maken van hun eigen inkomsten en uitgaven en maken kennis met online geldzaken en fraude.</a:t>
            </a:r>
          </a:p>
          <a:p>
            <a:endParaRPr lang="nl-NL" altLang="nl-NL" dirty="0"/>
          </a:p>
          <a:p>
            <a:r>
              <a:rPr lang="nl-NL" altLang="nl-NL" dirty="0"/>
              <a:t>3. Aan het werk</a:t>
            </a:r>
          </a:p>
          <a:p>
            <a:r>
              <a:rPr lang="nl-NL" altLang="nl-NL" dirty="0"/>
              <a:t>In dit thema leren leerlingen meer over werk en inkomen. Wat staat er in een arbeidscontract? Hoe ziet een loonstrook eruit? Welke regels zijn er vanuit de overheid om (jonge) werknemers te beschermen? En hoe kun je loonheffing terugvragen?</a:t>
            </a:r>
          </a:p>
          <a:p>
            <a:endParaRPr lang="nl-NL" altLang="nl-NL" dirty="0"/>
          </a:p>
          <a:p>
            <a:r>
              <a:rPr lang="nl-NL" altLang="nl-NL" dirty="0"/>
              <a:t>4. Zorgverzekering</a:t>
            </a:r>
          </a:p>
          <a:p>
            <a:r>
              <a:rPr lang="nl-NL" altLang="nl-NL" dirty="0"/>
              <a:t>In dit thema maken leerlingen kennis met de zorgverzekering. Ook leren ze meer over het op tijd betalen van je zorgpremie. Daarnaast leren leerlingen wanneer je recht hebt op zorgtoeslag, hoe je dit aanvraagt en hoe je wijzigingen doorgeeft.</a:t>
            </a:r>
          </a:p>
          <a:p>
            <a:endParaRPr lang="nl-NL" altLang="nl-NL" dirty="0"/>
          </a:p>
          <a:p>
            <a:r>
              <a:rPr lang="nl-NL" altLang="nl-NL" dirty="0"/>
              <a:t>5. Wonen</a:t>
            </a:r>
          </a:p>
          <a:p>
            <a:r>
              <a:rPr lang="nl-NL" altLang="nl-NL" dirty="0"/>
              <a:t>In dit thema krijgen leerlingen inzicht in de inkomsten en uitgaven die horen bij het huren van een woning. Ook leren ze meer over de rechten en plichten die je als huurder hebt en maken ze kennis met de inhoud van een huurcontract, het aanvragen van huurtoeslag en het regelen van je verzekeringen.</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6937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333333"/>
                </a:solidFill>
                <a:effectLst/>
                <a:latin typeface="Open Sans" panose="020B0606030504020204" pitchFamily="34" charset="0"/>
              </a:rPr>
              <a:t>Doe je digiding! – praktijkonderwijs is afgestemd op de belevingswereld en het cognitief- en taalniveau van praktijkonderwijs-leerlingen. Het lesmateriaal vormt een invulling voor burgerschapsonderwijs binnen het curriculum praktijkonderwijs. Het lesmateriaal is ontwikkeld en getest in samenwerking met verschillende docenten uit het praktijkonderwijs.</a:t>
            </a:r>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381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werkbladen kunnen docenten downloaden en uitprinten. Leerlingen gaan hier tijdens de les individueel of in tweetallen mee aan de slag. </a:t>
            </a:r>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3040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333333"/>
                </a:solidFill>
                <a:effectLst/>
                <a:latin typeface="Open Sans" panose="020B0606030504020204" pitchFamily="34" charset="0"/>
              </a:rPr>
              <a:t>In samenwerking met havo/vwo-docenten zijn zes lesmodules ontwikkeld die zijn afgestemd op de belevingswereld en het cognitief- en taalniveau van hun leerlingen. Het lesmateriaal bereidt leerlingen op een praktische manier voor op het zelfstandig regelen van digitale overheidszaken. </a:t>
            </a:r>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374D-72DB-4145-8A89-54EFCA6DE2C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0409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47587-7C7C-7F42-E723-04E80CD200B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90E8948-FB0E-1AA0-CCE2-1B3B937522A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472F3A4-FC34-4908-B126-0339B72323A3}"/>
              </a:ext>
            </a:extLst>
          </p:cNvPr>
          <p:cNvSpPr>
            <a:spLocks noGrp="1"/>
          </p:cNvSpPr>
          <p:nvPr>
            <p:ph type="body" idx="1"/>
          </p:nvPr>
        </p:nvSpPr>
        <p:spPr/>
        <p:txBody>
          <a:bodyPr/>
          <a:lstStyle/>
          <a:p>
            <a:r>
              <a:rPr lang="nl-NL" b="0" i="0" dirty="0">
                <a:solidFill>
                  <a:srgbClr val="333333"/>
                </a:solidFill>
                <a:effectLst/>
                <a:latin typeface="Open Sans" panose="020B0606030504020204" pitchFamily="34" charset="0"/>
              </a:rPr>
              <a:t>Doe je digiding! – havo/vwo bestaat uit zes modules van ieder 2 lessen van ongeveer 45 minuten.</a:t>
            </a:r>
          </a:p>
          <a:p>
            <a:r>
              <a:rPr lang="nl-NL" b="0" i="0" dirty="0">
                <a:solidFill>
                  <a:srgbClr val="333333"/>
                </a:solidFill>
                <a:effectLst/>
                <a:latin typeface="Open Sans" panose="020B0606030504020204" pitchFamily="34" charset="0"/>
              </a:rPr>
              <a:t>Elke les bestaat uit een </a:t>
            </a:r>
            <a:r>
              <a:rPr lang="nl-NL" b="0" i="0" dirty="0" err="1">
                <a:solidFill>
                  <a:srgbClr val="333333"/>
                </a:solidFill>
                <a:effectLst/>
                <a:latin typeface="Open Sans" panose="020B0606030504020204" pitchFamily="34" charset="0"/>
              </a:rPr>
              <a:t>digibordpresentatie</a:t>
            </a:r>
            <a:r>
              <a:rPr lang="nl-NL" b="0" i="0" dirty="0">
                <a:solidFill>
                  <a:srgbClr val="333333"/>
                </a:solidFill>
                <a:effectLst/>
                <a:latin typeface="Open Sans" panose="020B0606030504020204" pitchFamily="34" charset="0"/>
              </a:rPr>
              <a:t> met een interactieve les. Tijdens de les wordt verwezen naar de online opdrachten en wordt gezamenlijk teruggeblikt op deze opdrachten.</a:t>
            </a:r>
            <a:endParaRPr lang="nl-NL" dirty="0"/>
          </a:p>
        </p:txBody>
      </p:sp>
      <p:sp>
        <p:nvSpPr>
          <p:cNvPr id="4" name="Tijdelijke aanduiding voor dianummer 3">
            <a:extLst>
              <a:ext uri="{FF2B5EF4-FFF2-40B4-BE49-F238E27FC236}">
                <a16:creationId xmlns:a16="http://schemas.microsoft.com/office/drawing/2014/main" id="{BD338EBD-AABB-EECD-B3E1-A20A0D348D1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6571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F3A30-6EDA-5E57-414A-8E21CED2291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F239777-280F-9B08-6CFD-A9EBC62F96B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4D5F25F-9EA6-B63E-21AD-D4FAB759FAF3}"/>
              </a:ext>
            </a:extLst>
          </p:cNvPr>
          <p:cNvSpPr>
            <a:spLocks noGrp="1"/>
          </p:cNvSpPr>
          <p:nvPr>
            <p:ph type="body" idx="1"/>
          </p:nvPr>
        </p:nvSpPr>
        <p:spPr/>
        <p:txBody>
          <a:bodyPr/>
          <a:lstStyle/>
          <a:p>
            <a:r>
              <a:rPr lang="nl-NL" dirty="0"/>
              <a:t>Elke module start met een klassikale, interactieve introductie d.m.v. een gesprek, een animatie, vragen, een quiz of een spel (vaak een combinatie van meerdere).</a:t>
            </a:r>
          </a:p>
          <a:p>
            <a:endParaRPr lang="nl-NL" dirty="0"/>
          </a:p>
          <a:p>
            <a:r>
              <a:rPr lang="nl-NL" dirty="0"/>
              <a:t>In het onderdeel aan de slag gaan de leerlingen aan de slag met online opdrachten. Ze krijgen direct feedback op de opdrachten.</a:t>
            </a:r>
          </a:p>
          <a:p>
            <a:endParaRPr lang="nl-NL" dirty="0"/>
          </a:p>
          <a:p>
            <a:r>
              <a:rPr lang="nl-NL" dirty="0"/>
              <a:t>De opdrachten worden klassikaal nabesproken en vervolgens kan in gesprek worden gegaan a.d.h.v. een stelling, vraag, video of ander onderdeel.</a:t>
            </a:r>
          </a:p>
          <a:p>
            <a:endParaRPr lang="nl-NL" dirty="0"/>
          </a:p>
          <a:p>
            <a:r>
              <a:rPr lang="nl-NL" dirty="0"/>
              <a:t>Aan het eind van de les kan nog een kennischeck worden gemaakt via </a:t>
            </a:r>
            <a:r>
              <a:rPr lang="nl-NL" dirty="0" err="1"/>
              <a:t>forms</a:t>
            </a:r>
            <a:r>
              <a:rPr lang="nl-NL" dirty="0"/>
              <a:t>. Deze is vervolgens door de docent te controleren.</a:t>
            </a:r>
          </a:p>
          <a:p>
            <a:endParaRPr lang="nl-NL" dirty="0"/>
          </a:p>
          <a:p>
            <a:r>
              <a:rPr lang="nl-NL" dirty="0"/>
              <a:t>Tot slot wordt teruggeblikt en kan huiswerk worden opgegeven.</a:t>
            </a:r>
          </a:p>
        </p:txBody>
      </p:sp>
      <p:sp>
        <p:nvSpPr>
          <p:cNvPr id="4" name="Tijdelijke aanduiding voor dianummer 3">
            <a:extLst>
              <a:ext uri="{FF2B5EF4-FFF2-40B4-BE49-F238E27FC236}">
                <a16:creationId xmlns:a16="http://schemas.microsoft.com/office/drawing/2014/main" id="{9230FCEA-6E43-1FED-E906-ECD95B16AFC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5300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381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Plenaire</a:t>
            </a:r>
            <a:r>
              <a:rPr lang="en-US" dirty="0"/>
              <a:t> </a:t>
            </a:r>
            <a:r>
              <a:rPr lang="en-US" dirty="0" err="1"/>
              <a:t>vraag</a:t>
            </a:r>
            <a:r>
              <a:rPr lang="en-US" dirty="0"/>
              <a:t> </a:t>
            </a:r>
            <a:r>
              <a:rPr lang="en-US" dirty="0" err="1"/>
              <a:t>stellen</a:t>
            </a:r>
            <a:r>
              <a:rPr lang="en-US" dirty="0"/>
              <a:t> </a:t>
            </a:r>
            <a:r>
              <a:rPr lang="en-US" dirty="0" err="1"/>
              <a:t>aan</a:t>
            </a:r>
            <a:r>
              <a:rPr lang="en-US" dirty="0"/>
              <a:t> </a:t>
            </a:r>
            <a:r>
              <a:rPr lang="en-US" dirty="0" err="1"/>
              <a:t>docenten</a:t>
            </a:r>
            <a:r>
              <a:rPr lang="en-US" dirty="0"/>
              <a:t>: Hoe </a:t>
            </a:r>
            <a:r>
              <a:rPr lang="en-US" dirty="0" err="1"/>
              <a:t>zou</a:t>
            </a:r>
            <a:r>
              <a:rPr lang="en-US" dirty="0"/>
              <a:t> </a:t>
            </a:r>
            <a:r>
              <a:rPr lang="en-US" dirty="0" err="1"/>
              <a:t>jij</a:t>
            </a:r>
            <a:r>
              <a:rPr lang="en-US" dirty="0"/>
              <a:t> het </a:t>
            </a:r>
            <a:r>
              <a:rPr lang="en-US" dirty="0" err="1"/>
              <a:t>lesprogramma</a:t>
            </a:r>
            <a:r>
              <a:rPr lang="en-US" dirty="0"/>
              <a:t> Doe je digiding! </a:t>
            </a:r>
            <a:r>
              <a:rPr lang="en-US" dirty="0" err="1"/>
              <a:t>Inzetten</a:t>
            </a:r>
            <a:r>
              <a:rPr lang="en-US" dirty="0"/>
              <a:t>?</a:t>
            </a:r>
          </a:p>
          <a:p>
            <a:endParaRPr lang="en-US" dirty="0"/>
          </a:p>
          <a:p>
            <a:r>
              <a:rPr lang="nl-NL" dirty="0"/>
              <a:t>Vraag ook welk belang zij zien bij de inzet van DJD!?</a:t>
            </a:r>
          </a:p>
          <a:p>
            <a:r>
              <a:rPr lang="nl-NL" dirty="0"/>
              <a:t>Kunnen ze al aangeven waar het zou passen in hun curriculum?</a:t>
            </a:r>
          </a:p>
          <a:p>
            <a:r>
              <a:rPr lang="nl-NL" dirty="0"/>
              <a:t>Welke stappen moeten ze zetten om gebruik te kunnen maken van het materiaal?</a:t>
            </a:r>
          </a:p>
          <a:p>
            <a:r>
              <a:rPr lang="nl-NL" dirty="0"/>
              <a:t>Kan de bibliotheek daarbij ondersteunen? Op welke wijze?</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07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Vragen docenten:</a:t>
            </a:r>
          </a:p>
          <a:p>
            <a:r>
              <a:rPr lang="nl-NL" dirty="0"/>
              <a:t>Vraag de docenten om een reactie.</a:t>
            </a:r>
          </a:p>
          <a:p>
            <a:r>
              <a:rPr lang="nl-NL" dirty="0"/>
              <a:t>Vraag welk belang zij zien bij de inzet van DJD!</a:t>
            </a:r>
          </a:p>
          <a:p>
            <a:r>
              <a:rPr lang="nl-NL" dirty="0"/>
              <a:t>Kunnen ze al aangeven waar het zou passen in hun curriculum?</a:t>
            </a:r>
          </a:p>
          <a:p>
            <a:r>
              <a:rPr lang="nl-NL" dirty="0"/>
              <a:t>Welke stappen moeten ze zetten om gebruik te kunnen maken van het materiaal?</a:t>
            </a:r>
          </a:p>
          <a:p>
            <a:r>
              <a:rPr lang="nl-NL" dirty="0"/>
              <a:t>Kan de bibliotheek daarbij ondersteunen? Op welke wijze?</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6609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Digidingen-desk.nl is een openbare website voor jongeren (14 – 21 jaar) met informatie over het regelen van digitale overheidszaken. Denk bijvoorbeeld aan het regelen van een eigen DigiD, het terugvragen van loonheffing, of het aanvragen van studiefinanciering of zorgtoeslag. </a:t>
            </a:r>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190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Veel jongeren vinden het lastig om deze zaken zelfstandig te regelen. Daarom biedt Digidingen-desk hulp bij het regelen daarvan. Per thema vinden jongeren er eenvoudige uitleg, stappenplannen, instructiefilmpjes, tips en hulpplekken. Naast ouders, vinden ook professionals in het onderwijs, welzijnswerk en de bibliotheek op Digidingen-desk informatie en tips om jongeren zo goed mogelijk te ondersteunen.</a:t>
            </a:r>
          </a:p>
          <a:p>
            <a:endParaRPr lang="nl-NL" altLang="nl-NL" dirty="0"/>
          </a:p>
          <a:p>
            <a:r>
              <a:rPr lang="nl-NL" altLang="nl-NL" dirty="0"/>
              <a:t>In Doe je digiding! wordt regelmatig gebruik gemaakt van Digidingen-desk. Op Digidingen-desk kunnen jongeren die Doe je digiding! hebben doorlopen ook na het einde van het schooljaar nog terecht bij informatie die hen kan helpen bij het gebruik van digitale diensten van de overheid. Ook jongeren die op school geen Doe je digiding! hebben gehad kunnen gebruikmaken van deze informatie. </a:t>
            </a:r>
          </a:p>
          <a:p>
            <a:endParaRPr lang="nl-NL" altLang="nl-NL" dirty="0"/>
          </a:p>
          <a:p>
            <a:r>
              <a:rPr lang="nl-NL" altLang="nl-NL" dirty="0"/>
              <a:t>Er zijn bibliotheken die Digidingen-desk gebruiken om binnen het Informatiepunt Digitale Overheid hulp te bieden aan jongeren.</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2516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De Checklist op Digidingen-desk </a:t>
            </a:r>
            <a:r>
              <a:rPr lang="en-US" dirty="0" err="1"/>
              <a:t>geeft</a:t>
            </a:r>
            <a:r>
              <a:rPr lang="en-US" dirty="0"/>
              <a:t> </a:t>
            </a:r>
            <a:r>
              <a:rPr lang="en-US" dirty="0" err="1"/>
              <a:t>een</a:t>
            </a:r>
            <a:r>
              <a:rPr lang="en-US" dirty="0"/>
              <a:t> </a:t>
            </a:r>
            <a:r>
              <a:rPr lang="en-US" dirty="0" err="1"/>
              <a:t>overzicht</a:t>
            </a:r>
            <a:r>
              <a:rPr lang="en-US" dirty="0"/>
              <a:t> van de </a:t>
            </a:r>
            <a:r>
              <a:rPr lang="en-US" dirty="0" err="1"/>
              <a:t>zaken</a:t>
            </a:r>
            <a:r>
              <a:rPr lang="en-US" dirty="0"/>
              <a:t> die jongeren tussen hun 14e en 18e </a:t>
            </a:r>
            <a:r>
              <a:rPr lang="en-US" dirty="0" err="1"/>
              <a:t>jaar</a:t>
            </a:r>
            <a:r>
              <a:rPr lang="en-US" dirty="0"/>
              <a:t> moeten regelen.</a:t>
            </a:r>
          </a:p>
          <a:p>
            <a:endParaRPr lang="en-US" dirty="0"/>
          </a:p>
          <a:p>
            <a:r>
              <a:rPr lang="en-US" dirty="0"/>
              <a:t>Je </a:t>
            </a:r>
            <a:r>
              <a:rPr lang="en-US" dirty="0" err="1"/>
              <a:t>kunt</a:t>
            </a:r>
            <a:r>
              <a:rPr lang="en-US" dirty="0"/>
              <a:t> de checklist </a:t>
            </a:r>
            <a:r>
              <a:rPr lang="en-US" dirty="0" err="1"/>
              <a:t>ook</a:t>
            </a:r>
            <a:r>
              <a:rPr lang="en-US" dirty="0"/>
              <a:t> </a:t>
            </a:r>
            <a:r>
              <a:rPr lang="en-US" dirty="0" err="1"/>
              <a:t>printen</a:t>
            </a:r>
            <a:r>
              <a:rPr lang="en-US" dirty="0"/>
              <a:t> en </a:t>
            </a:r>
            <a:r>
              <a:rPr lang="en-US" dirty="0" err="1"/>
              <a:t>meenemen</a:t>
            </a:r>
            <a:r>
              <a:rPr lang="en-US" dirty="0"/>
              <a:t>/</a:t>
            </a:r>
            <a:r>
              <a:rPr lang="en-US" dirty="0" err="1"/>
              <a:t>uitdelen</a:t>
            </a:r>
            <a:r>
              <a:rPr lang="en-US" dirty="0"/>
              <a:t>: https://digidingen-desk.nl/wp-content/uploads/2023/06/Digidingen-desk-checklist-def-.pdf</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66064" rtl="0" eaLnBrk="1" fontAlgn="auto" latinLnBrk="0" hangingPunct="1">
              <a:lnSpc>
                <a:spcPct val="100000"/>
              </a:lnSpc>
              <a:spcBef>
                <a:spcPts val="0"/>
              </a:spcBef>
              <a:spcAft>
                <a:spcPts val="0"/>
              </a:spcAft>
              <a:buClrTx/>
              <a:buSzTx/>
              <a:buFontTx/>
              <a:buNone/>
              <a:tabLst/>
              <a:defRPr/>
            </a:pPr>
            <a:fld id="{D529374D-72DB-4145-8A89-54EFCA6DE2C0}" type="slidenum">
              <a:rPr kumimoji="0" lang="nl-NL"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064" rtl="0" eaLnBrk="1" fontAlgn="auto" latinLnBrk="0" hangingPunct="1">
                <a:lnSpc>
                  <a:spcPct val="100000"/>
                </a:lnSpc>
                <a:spcBef>
                  <a:spcPts val="0"/>
                </a:spcBef>
                <a:spcAft>
                  <a:spcPts val="0"/>
                </a:spcAft>
                <a:buClrTx/>
                <a:buSzTx/>
                <a:buFontTx/>
                <a:buNone/>
                <a:tabLst/>
                <a:defRPr/>
              </a:pPr>
              <a:t>26</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95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Over veel verschillende onderwerpen zijn stappenplannen gemaakt die kunnen worden uitgeprint en worden meegegeven. De stappenplannen worden regelmatig gecheckt door Digisterker en door overheidsorganisaties. </a:t>
            </a:r>
          </a:p>
        </p:txBody>
      </p:sp>
      <p:sp>
        <p:nvSpPr>
          <p:cNvPr id="4" name="Tijdelijke aanduiding voor dianummer 3"/>
          <p:cNvSpPr>
            <a:spLocks noGrp="1"/>
          </p:cNvSpPr>
          <p:nvPr>
            <p:ph type="sldNum" sz="quarter" idx="5"/>
          </p:nvPr>
        </p:nvSpPr>
        <p:spPr/>
        <p:txBody>
          <a:bodyPr/>
          <a:lstStyle/>
          <a:p>
            <a:pPr marL="0" marR="0" lvl="0" indent="0" algn="r" defTabSz="966064" rtl="0" eaLnBrk="1" fontAlgn="auto" latinLnBrk="0" hangingPunct="1">
              <a:lnSpc>
                <a:spcPct val="100000"/>
              </a:lnSpc>
              <a:spcBef>
                <a:spcPts val="0"/>
              </a:spcBef>
              <a:spcAft>
                <a:spcPts val="0"/>
              </a:spcAft>
              <a:buClrTx/>
              <a:buSzTx/>
              <a:buFontTx/>
              <a:buNone/>
              <a:tabLst/>
              <a:defRPr/>
            </a:pPr>
            <a:fld id="{D529374D-72DB-4145-8A89-54EFCA6DE2C0}" type="slidenum">
              <a:rPr kumimoji="0" lang="nl-NL"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064" rtl="0" eaLnBrk="1" fontAlgn="auto" latinLnBrk="0" hangingPunct="1">
                <a:lnSpc>
                  <a:spcPct val="100000"/>
                </a:lnSpc>
                <a:spcBef>
                  <a:spcPts val="0"/>
                </a:spcBef>
                <a:spcAft>
                  <a:spcPts val="0"/>
                </a:spcAft>
                <a:buClrTx/>
                <a:buSzTx/>
                <a:buFontTx/>
                <a:buNone/>
                <a:tabLst/>
                <a:defRPr/>
              </a:pPr>
              <a:t>27</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8343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Hoe zou je Digidingen-desk op school kunnen gebruiken? </a:t>
            </a:r>
          </a:p>
          <a:p>
            <a:endParaRPr lang="nl-NL" altLang="nl-NL" dirty="0"/>
          </a:p>
          <a:p>
            <a:r>
              <a:rPr lang="nl-NL" altLang="nl-NL" dirty="0"/>
              <a:t>Bijv.:</a:t>
            </a:r>
          </a:p>
          <a:p>
            <a:r>
              <a:rPr lang="nl-NL" altLang="nl-NL" dirty="0"/>
              <a:t>- Leerlingen/studenten op attenderen in lessen</a:t>
            </a:r>
          </a:p>
          <a:p>
            <a:r>
              <a:rPr lang="nl-NL" altLang="nl-NL" dirty="0"/>
              <a:t>- Decanen kunnen het gebruiken bij  het ondersteunen van leerlingen</a:t>
            </a:r>
          </a:p>
          <a:p>
            <a:r>
              <a:rPr lang="nl-NL" altLang="nl-NL" dirty="0"/>
              <a:t>- Ouders attenderen via kant en klare voorbeeldbrief voor ouders (zie </a:t>
            </a:r>
            <a:r>
              <a:rPr lang="nl-NL" altLang="nl-NL" dirty="0" err="1"/>
              <a:t>toolkit</a:t>
            </a:r>
            <a:r>
              <a:rPr lang="nl-NL" altLang="nl-NL" dirty="0"/>
              <a:t>) </a:t>
            </a:r>
          </a:p>
          <a:p>
            <a:r>
              <a:rPr lang="nl-NL" dirty="0"/>
              <a:t>- Bekijk de </a:t>
            </a:r>
            <a:r>
              <a:rPr lang="nl-NL" dirty="0" err="1"/>
              <a:t>toolkit</a:t>
            </a:r>
            <a:r>
              <a:rPr lang="nl-NL" dirty="0"/>
              <a:t> via digidingen-desk.nl/onderwijs</a:t>
            </a:r>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77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441AD6-1B87-599F-7235-99CD1DFD656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F70C2D4-B25D-7E5A-7FE3-754A891A75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3A7031D-F88D-45F3-EC3B-71E0C49F0179}"/>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DF3C4835-881B-B697-09DC-2680FD59DCD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8A6434F-C52C-F125-D573-51FB6C6894AB}"/>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540828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575C6-3699-F30C-D69E-51AF5AC2539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8EC04D0-BE25-1194-5612-41400322241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DA7EDF4-CA96-9687-91E1-BEF289020CCD}"/>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34451CF3-D402-C44D-D3E2-AD7BD09EEA7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6890237-109A-3803-69D0-4BD246BC3300}"/>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1766558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6B820-6374-0E23-DF69-D1E04ECD0FC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A1A252F-1F59-DB59-8F19-6B69C178A5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7F571A7-3A27-C61F-81CE-1025802391E1}"/>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37273A0A-9993-0D48-3A41-60E7A598514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FF131EC-ABF4-F1AA-7773-32AEF229129C}"/>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3793838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bg>
      <p:bgPr>
        <a:blipFill dpi="0" rotWithShape="1">
          <a:blip r:embed="rId2">
            <a:lum/>
          </a:blip>
          <a:srcRect/>
          <a:stretch>
            <a:fillRect t="-32000" b="-32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1E4044-8618-E968-9284-331594616A8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A27B532-8F8D-9A40-C99D-0BBC8FFA492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820CDA11-3E02-2D7A-4CF1-1BBF2460A2B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C0832BE-200A-8275-5ED1-D942B533F59B}"/>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6" name="Tijdelijke aanduiding voor voettekst 5">
            <a:extLst>
              <a:ext uri="{FF2B5EF4-FFF2-40B4-BE49-F238E27FC236}">
                <a16:creationId xmlns:a16="http://schemas.microsoft.com/office/drawing/2014/main" id="{22F783EF-8414-DD11-2278-14BC26B0CA6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3A629AC-1ECE-FF40-56FE-37F662251791}"/>
              </a:ext>
            </a:extLst>
          </p:cNvPr>
          <p:cNvSpPr>
            <a:spLocks noGrp="1"/>
          </p:cNvSpPr>
          <p:nvPr>
            <p:ph type="sldNum" sz="quarter" idx="12"/>
          </p:nvPr>
        </p:nvSpPr>
        <p:spPr/>
        <p:txBody>
          <a:bodyPr/>
          <a:lstStyle/>
          <a:p>
            <a:fld id="{CF762470-04E1-4ADB-886A-B033D6B99F4D}" type="slidenum">
              <a:rPr lang="nl-NL" smtClean="0"/>
              <a:t>‹nr.›</a:t>
            </a:fld>
            <a:endParaRPr lang="nl-NL"/>
          </a:p>
        </p:txBody>
      </p:sp>
      <p:pic>
        <p:nvPicPr>
          <p:cNvPr id="9" name="Afbeelding 8" descr="Afbeelding met tekst, Lettertype, Graphics, grafische vormgeving">
            <a:extLst>
              <a:ext uri="{FF2B5EF4-FFF2-40B4-BE49-F238E27FC236}">
                <a16:creationId xmlns:a16="http://schemas.microsoft.com/office/drawing/2014/main" id="{64D37E3E-1D4A-BFC2-08DB-1CF2BEADB433}"/>
              </a:ext>
            </a:extLst>
          </p:cNvPr>
          <p:cNvPicPr>
            <a:picLocks noChangeAspect="1"/>
          </p:cNvPicPr>
          <p:nvPr userDrawn="1"/>
        </p:nvPicPr>
        <p:blipFill>
          <a:blip r:embed="rId3"/>
          <a:stretch>
            <a:fillRect/>
          </a:stretch>
        </p:blipFill>
        <p:spPr>
          <a:xfrm>
            <a:off x="8970255" y="5155469"/>
            <a:ext cx="2840745" cy="1383443"/>
          </a:xfrm>
          <a:prstGeom prst="rect">
            <a:avLst/>
          </a:prstGeom>
        </p:spPr>
      </p:pic>
    </p:spTree>
    <p:extLst>
      <p:ext uri="{BB962C8B-B14F-4D97-AF65-F5344CB8AC3E}">
        <p14:creationId xmlns:p14="http://schemas.microsoft.com/office/powerpoint/2010/main" val="3983053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21E8E6-10F6-D219-0E98-63CB43B46A0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708B616-1493-E9F5-30CA-4467E0E833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104123E-3F67-E4C4-F862-AACF9C50E90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D248D43-116B-44C2-31CC-B64E51DFE5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958B7BF-AEA7-BD6F-3C97-E2C31A00336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8BDBE33-0C38-AB1C-2E4E-2A7AEF4C14E6}"/>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8" name="Tijdelijke aanduiding voor voettekst 7">
            <a:extLst>
              <a:ext uri="{FF2B5EF4-FFF2-40B4-BE49-F238E27FC236}">
                <a16:creationId xmlns:a16="http://schemas.microsoft.com/office/drawing/2014/main" id="{3D6638BA-9E9C-C8DF-A4D3-26834CB6F48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87B2E3C-C1C0-BB9B-9203-2E265E2BB93B}"/>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758499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E6328C-73DF-7B1E-380D-C8D35191FE0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234DC4D-9837-8076-8A66-472DED2CCA9B}"/>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4" name="Tijdelijke aanduiding voor voettekst 3">
            <a:extLst>
              <a:ext uri="{FF2B5EF4-FFF2-40B4-BE49-F238E27FC236}">
                <a16:creationId xmlns:a16="http://schemas.microsoft.com/office/drawing/2014/main" id="{43D1B71B-DE9A-581D-45CF-361A60BC93E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E2628477-91B4-8D52-C798-1967A5092C69}"/>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25686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0C8BD79-AF12-419D-8BC5-18F025828565}"/>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3" name="Tijdelijke aanduiding voor voettekst 2">
            <a:extLst>
              <a:ext uri="{FF2B5EF4-FFF2-40B4-BE49-F238E27FC236}">
                <a16:creationId xmlns:a16="http://schemas.microsoft.com/office/drawing/2014/main" id="{6808DB1B-1D8F-CD93-7434-EDF73218D37F}"/>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892BBE1-9780-A48B-E949-58ED1A0A558D}"/>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36613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07A25F-2C33-95D6-3C68-0F71E9C782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23E9D3E-5294-B599-B907-7E745FCA2B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45C0833-133D-F552-1E2B-4226FF3826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BA5E388-B469-A252-EB2C-70FFEDD3CC3D}"/>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6" name="Tijdelijke aanduiding voor voettekst 5">
            <a:extLst>
              <a:ext uri="{FF2B5EF4-FFF2-40B4-BE49-F238E27FC236}">
                <a16:creationId xmlns:a16="http://schemas.microsoft.com/office/drawing/2014/main" id="{73CD18D7-9C12-FF57-5927-314926783B9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B9656BC-C937-4A2F-6B7B-83F39751B4AC}"/>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396413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101409-8372-B941-5687-65D6A01E285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A256B534-EAE6-7ECE-64D6-6A61A6DBE4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12C0EA5-C636-BC4C-A5C4-13502E8E99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0DE7921-9ECF-3656-93D7-9CD35FED0FF6}"/>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6" name="Tijdelijke aanduiding voor voettekst 5">
            <a:extLst>
              <a:ext uri="{FF2B5EF4-FFF2-40B4-BE49-F238E27FC236}">
                <a16:creationId xmlns:a16="http://schemas.microsoft.com/office/drawing/2014/main" id="{31FBC7FE-69B6-61B3-CB76-B218EBC342D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97DED67-6638-9F97-79F6-EBE7ACF43876}"/>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139432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9CB4FF-9AE0-F9B6-616B-7F245599F81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B40A7D7-97F7-9EBB-5182-FABC60E8736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0E53BC7-153F-9ECC-B32C-5C0A6B3871BA}"/>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B4289534-0858-31B8-0975-8E746C10E21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E6AD2B7-E645-8D1B-F7F4-39330C45855E}"/>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24398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26667BE-0F7C-0BCE-1166-89DAF1D4000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37C144A-1585-DCB7-16D9-2060F517901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34A74AF-68EE-F838-5D11-63EE298BA872}"/>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64817F38-7E24-F73D-3FD5-5ED465DAC9B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DEA173F-CA70-E8AF-5592-7C126A1E4731}"/>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361798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D3CDC33-4072-4175-8194-8D05FFF19456}"/>
              </a:ext>
            </a:extLst>
          </p:cNvPr>
          <p:cNvSpPr>
            <a:spLocks noGrp="1"/>
          </p:cNvSpPr>
          <p:nvPr>
            <p:ph type="sldNum" sz="quarter" idx="12"/>
          </p:nvPr>
        </p:nvSpPr>
        <p:spPr>
          <a:xfrm>
            <a:off x="8610600" y="6356350"/>
            <a:ext cx="2743200" cy="365125"/>
          </a:xfrm>
          <a:prstGeom prst="rect">
            <a:avLst/>
          </a:prstGeom>
        </p:spPr>
        <p:txBody>
          <a:bodyPr/>
          <a:lstStyle/>
          <a:p>
            <a:fld id="{250CC3FD-4E81-4D25-8453-D4D70A5A3668}" type="slidenum">
              <a:rPr lang="en-US" smtClean="0"/>
              <a:t>‹nr.›</a:t>
            </a:fld>
            <a:endParaRPr lang="en-US"/>
          </a:p>
        </p:txBody>
      </p:sp>
    </p:spTree>
    <p:extLst>
      <p:ext uri="{BB962C8B-B14F-4D97-AF65-F5344CB8AC3E}">
        <p14:creationId xmlns:p14="http://schemas.microsoft.com/office/powerpoint/2010/main" val="424945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A9C2D0-518C-492F-B38B-F5F490A279DA}"/>
              </a:ext>
            </a:extLst>
          </p:cNvPr>
          <p:cNvSpPr>
            <a:spLocks noGrp="1"/>
          </p:cNvSpPr>
          <p:nvPr>
            <p:ph type="pic" sz="quarter" idx="10"/>
          </p:nvPr>
        </p:nvSpPr>
        <p:spPr>
          <a:xfrm>
            <a:off x="7373386" y="734701"/>
            <a:ext cx="3604957" cy="3604957"/>
          </a:xfrm>
          <a:custGeom>
            <a:avLst/>
            <a:gdLst>
              <a:gd name="connsiteX0" fmla="*/ 1802479 w 3604957"/>
              <a:gd name="connsiteY0" fmla="*/ 0 h 3604957"/>
              <a:gd name="connsiteX1" fmla="*/ 2135402 w 3604957"/>
              <a:gd name="connsiteY1" fmla="*/ 137901 h 3604957"/>
              <a:gd name="connsiteX2" fmla="*/ 3467056 w 3604957"/>
              <a:gd name="connsiteY2" fmla="*/ 1469555 h 3604957"/>
              <a:gd name="connsiteX3" fmla="*/ 3467056 w 3604957"/>
              <a:gd name="connsiteY3" fmla="*/ 2135402 h 3604957"/>
              <a:gd name="connsiteX4" fmla="*/ 2135402 w 3604957"/>
              <a:gd name="connsiteY4" fmla="*/ 3467056 h 3604957"/>
              <a:gd name="connsiteX5" fmla="*/ 1469555 w 3604957"/>
              <a:gd name="connsiteY5" fmla="*/ 3467056 h 3604957"/>
              <a:gd name="connsiteX6" fmla="*/ 137901 w 3604957"/>
              <a:gd name="connsiteY6" fmla="*/ 2135402 h 3604957"/>
              <a:gd name="connsiteX7" fmla="*/ 137901 w 3604957"/>
              <a:gd name="connsiteY7" fmla="*/ 1469555 h 3604957"/>
              <a:gd name="connsiteX8" fmla="*/ 1469555 w 3604957"/>
              <a:gd name="connsiteY8" fmla="*/ 137901 h 3604957"/>
              <a:gd name="connsiteX9" fmla="*/ 1802479 w 3604957"/>
              <a:gd name="connsiteY9" fmla="*/ 0 h 360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4957" h="3604957">
                <a:moveTo>
                  <a:pt x="1802479" y="0"/>
                </a:moveTo>
                <a:cubicBezTo>
                  <a:pt x="1922973" y="0"/>
                  <a:pt x="2043468" y="45967"/>
                  <a:pt x="2135402" y="137901"/>
                </a:cubicBezTo>
                <a:lnTo>
                  <a:pt x="3467056" y="1469555"/>
                </a:lnTo>
                <a:cubicBezTo>
                  <a:pt x="3650924" y="1653423"/>
                  <a:pt x="3650924" y="1951534"/>
                  <a:pt x="3467056" y="2135402"/>
                </a:cubicBezTo>
                <a:lnTo>
                  <a:pt x="2135402" y="3467056"/>
                </a:lnTo>
                <a:cubicBezTo>
                  <a:pt x="1951534" y="3650924"/>
                  <a:pt x="1653423" y="3650924"/>
                  <a:pt x="1469555" y="3467056"/>
                </a:cubicBezTo>
                <a:lnTo>
                  <a:pt x="137901" y="2135402"/>
                </a:lnTo>
                <a:cubicBezTo>
                  <a:pt x="-45967" y="1951534"/>
                  <a:pt x="-45967" y="1653423"/>
                  <a:pt x="137901" y="1469555"/>
                </a:cubicBezTo>
                <a:lnTo>
                  <a:pt x="1469555" y="137901"/>
                </a:lnTo>
                <a:cubicBezTo>
                  <a:pt x="1561489" y="45967"/>
                  <a:pt x="1681984" y="0"/>
                  <a:pt x="1802479"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
        <p:nvSpPr>
          <p:cNvPr id="11" name="Picture Placeholder 10">
            <a:extLst>
              <a:ext uri="{FF2B5EF4-FFF2-40B4-BE49-F238E27FC236}">
                <a16:creationId xmlns:a16="http://schemas.microsoft.com/office/drawing/2014/main" id="{F5CD8AA6-48C0-4397-9E1F-A224181263B6}"/>
              </a:ext>
            </a:extLst>
          </p:cNvPr>
          <p:cNvSpPr>
            <a:spLocks noGrp="1"/>
          </p:cNvSpPr>
          <p:nvPr>
            <p:ph type="pic" sz="quarter" idx="11"/>
          </p:nvPr>
        </p:nvSpPr>
        <p:spPr>
          <a:xfrm>
            <a:off x="6589842" y="3829738"/>
            <a:ext cx="2134466" cy="2134465"/>
          </a:xfrm>
          <a:custGeom>
            <a:avLst/>
            <a:gdLst>
              <a:gd name="connsiteX0" fmla="*/ 1067234 w 2134466"/>
              <a:gd name="connsiteY0" fmla="*/ 0 h 2134465"/>
              <a:gd name="connsiteX1" fmla="*/ 1264355 w 2134466"/>
              <a:gd name="connsiteY1" fmla="*/ 81650 h 2134465"/>
              <a:gd name="connsiteX2" fmla="*/ 2052816 w 2134466"/>
              <a:gd name="connsiteY2" fmla="*/ 870112 h 2134465"/>
              <a:gd name="connsiteX3" fmla="*/ 2052816 w 2134466"/>
              <a:gd name="connsiteY3" fmla="*/ 1264354 h 2134465"/>
              <a:gd name="connsiteX4" fmla="*/ 1264355 w 2134466"/>
              <a:gd name="connsiteY4" fmla="*/ 2052815 h 2134465"/>
              <a:gd name="connsiteX5" fmla="*/ 870113 w 2134466"/>
              <a:gd name="connsiteY5" fmla="*/ 2052815 h 2134465"/>
              <a:gd name="connsiteX6" fmla="*/ 81651 w 2134466"/>
              <a:gd name="connsiteY6" fmla="*/ 1264354 h 2134465"/>
              <a:gd name="connsiteX7" fmla="*/ 81651 w 2134466"/>
              <a:gd name="connsiteY7" fmla="*/ 870112 h 2134465"/>
              <a:gd name="connsiteX8" fmla="*/ 870113 w 2134466"/>
              <a:gd name="connsiteY8" fmla="*/ 81650 h 2134465"/>
              <a:gd name="connsiteX9" fmla="*/ 1067234 w 2134466"/>
              <a:gd name="connsiteY9" fmla="*/ 0 h 2134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4466" h="2134465">
                <a:moveTo>
                  <a:pt x="1067234" y="0"/>
                </a:moveTo>
                <a:cubicBezTo>
                  <a:pt x="1138577" y="0"/>
                  <a:pt x="1209921" y="27217"/>
                  <a:pt x="1264355" y="81650"/>
                </a:cubicBezTo>
                <a:lnTo>
                  <a:pt x="2052816" y="870112"/>
                </a:lnTo>
                <a:cubicBezTo>
                  <a:pt x="2161683" y="978979"/>
                  <a:pt x="2161683" y="1155487"/>
                  <a:pt x="2052816" y="1264354"/>
                </a:cubicBezTo>
                <a:lnTo>
                  <a:pt x="1264355" y="2052815"/>
                </a:lnTo>
                <a:cubicBezTo>
                  <a:pt x="1155488" y="2161682"/>
                  <a:pt x="978980" y="2161682"/>
                  <a:pt x="870113" y="2052815"/>
                </a:cubicBezTo>
                <a:lnTo>
                  <a:pt x="81651" y="1264354"/>
                </a:lnTo>
                <a:cubicBezTo>
                  <a:pt x="-27216" y="1155487"/>
                  <a:pt x="-27216" y="978979"/>
                  <a:pt x="81651" y="870112"/>
                </a:cubicBezTo>
                <a:lnTo>
                  <a:pt x="870113" y="81650"/>
                </a:lnTo>
                <a:cubicBezTo>
                  <a:pt x="924546" y="27217"/>
                  <a:pt x="995890" y="0"/>
                  <a:pt x="1067234"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
        <p:nvSpPr>
          <p:cNvPr id="12" name="Picture Placeholder 11">
            <a:extLst>
              <a:ext uri="{FF2B5EF4-FFF2-40B4-BE49-F238E27FC236}">
                <a16:creationId xmlns:a16="http://schemas.microsoft.com/office/drawing/2014/main" id="{1B82D2B1-40D3-4428-801C-DF5682C0D104}"/>
              </a:ext>
            </a:extLst>
          </p:cNvPr>
          <p:cNvSpPr>
            <a:spLocks noGrp="1"/>
          </p:cNvSpPr>
          <p:nvPr>
            <p:ph type="pic" sz="quarter" idx="12"/>
          </p:nvPr>
        </p:nvSpPr>
        <p:spPr>
          <a:xfrm>
            <a:off x="9706121" y="4284320"/>
            <a:ext cx="1147049" cy="1147049"/>
          </a:xfrm>
          <a:custGeom>
            <a:avLst/>
            <a:gdLst>
              <a:gd name="connsiteX0" fmla="*/ 573525 w 1147049"/>
              <a:gd name="connsiteY0" fmla="*/ 0 h 1147049"/>
              <a:gd name="connsiteX1" fmla="*/ 679456 w 1147049"/>
              <a:gd name="connsiteY1" fmla="*/ 43878 h 1147049"/>
              <a:gd name="connsiteX2" fmla="*/ 1103171 w 1147049"/>
              <a:gd name="connsiteY2" fmla="*/ 467593 h 1147049"/>
              <a:gd name="connsiteX3" fmla="*/ 1103171 w 1147049"/>
              <a:gd name="connsiteY3" fmla="*/ 679456 h 1147049"/>
              <a:gd name="connsiteX4" fmla="*/ 679456 w 1147049"/>
              <a:gd name="connsiteY4" fmla="*/ 1103171 h 1147049"/>
              <a:gd name="connsiteX5" fmla="*/ 467593 w 1147049"/>
              <a:gd name="connsiteY5" fmla="*/ 1103171 h 1147049"/>
              <a:gd name="connsiteX6" fmla="*/ 43878 w 1147049"/>
              <a:gd name="connsiteY6" fmla="*/ 679456 h 1147049"/>
              <a:gd name="connsiteX7" fmla="*/ 43878 w 1147049"/>
              <a:gd name="connsiteY7" fmla="*/ 467593 h 1147049"/>
              <a:gd name="connsiteX8" fmla="*/ 467593 w 1147049"/>
              <a:gd name="connsiteY8" fmla="*/ 43878 h 1147049"/>
              <a:gd name="connsiteX9" fmla="*/ 573525 w 1147049"/>
              <a:gd name="connsiteY9" fmla="*/ 0 h 114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7049" h="1147049">
                <a:moveTo>
                  <a:pt x="573525" y="0"/>
                </a:moveTo>
                <a:cubicBezTo>
                  <a:pt x="611864" y="0"/>
                  <a:pt x="650204" y="14626"/>
                  <a:pt x="679456" y="43878"/>
                </a:cubicBezTo>
                <a:lnTo>
                  <a:pt x="1103171" y="467593"/>
                </a:lnTo>
                <a:cubicBezTo>
                  <a:pt x="1161675" y="526098"/>
                  <a:pt x="1161675" y="620952"/>
                  <a:pt x="1103171" y="679456"/>
                </a:cubicBezTo>
                <a:lnTo>
                  <a:pt x="679456" y="1103171"/>
                </a:lnTo>
                <a:cubicBezTo>
                  <a:pt x="620952" y="1161676"/>
                  <a:pt x="526097" y="1161676"/>
                  <a:pt x="467593" y="1103171"/>
                </a:cubicBezTo>
                <a:lnTo>
                  <a:pt x="43878" y="679456"/>
                </a:lnTo>
                <a:cubicBezTo>
                  <a:pt x="-14626" y="620952"/>
                  <a:pt x="-14626" y="526098"/>
                  <a:pt x="43878" y="467593"/>
                </a:cubicBezTo>
                <a:lnTo>
                  <a:pt x="467593" y="43878"/>
                </a:lnTo>
                <a:cubicBezTo>
                  <a:pt x="496845" y="14626"/>
                  <a:pt x="535185" y="0"/>
                  <a:pt x="573525"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Tree>
    <p:extLst>
      <p:ext uri="{BB962C8B-B14F-4D97-AF65-F5344CB8AC3E}">
        <p14:creationId xmlns:p14="http://schemas.microsoft.com/office/powerpoint/2010/main" val="324066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441AD6-1B87-599F-7235-99CD1DFD656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F70C2D4-B25D-7E5A-7FE3-754A891A75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3A7031D-F88D-45F3-EC3B-71E0C49F0179}"/>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DF3C4835-881B-B697-09DC-2680FD59DCD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8A6434F-C52C-F125-D573-51FB6C6894AB}"/>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3815462476"/>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575C6-3699-F30C-D69E-51AF5AC2539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8EC04D0-BE25-1194-5612-41400322241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DA7EDF4-CA96-9687-91E1-BEF289020CCD}"/>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34451CF3-D402-C44D-D3E2-AD7BD09EEA7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6890237-109A-3803-69D0-4BD246BC3300}"/>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851214559"/>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6B820-6374-0E23-DF69-D1E04ECD0FC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A1A252F-1F59-DB59-8F19-6B69C178A5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7F571A7-3A27-C61F-81CE-1025802391E1}"/>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37273A0A-9993-0D48-3A41-60E7A598514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FF131EC-ABF4-F1AA-7773-32AEF229129C}"/>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390553620"/>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1E4044-8618-E968-9284-331594616A8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A27B532-8F8D-9A40-C99D-0BBC8FFA492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820CDA11-3E02-2D7A-4CF1-1BBF2460A2B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C0832BE-200A-8275-5ED1-D942B533F59B}"/>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6" name="Tijdelijke aanduiding voor voettekst 5">
            <a:extLst>
              <a:ext uri="{FF2B5EF4-FFF2-40B4-BE49-F238E27FC236}">
                <a16:creationId xmlns:a16="http://schemas.microsoft.com/office/drawing/2014/main" id="{22F783EF-8414-DD11-2278-14BC26B0CA6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3A629AC-1ECE-FF40-56FE-37F662251791}"/>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4213080132"/>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21E8E6-10F6-D219-0E98-63CB43B46A0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708B616-1493-E9F5-30CA-4467E0E833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104123E-3F67-E4C4-F862-AACF9C50E90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D248D43-116B-44C2-31CC-B64E51DFE5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958B7BF-AEA7-BD6F-3C97-E2C31A00336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8BDBE33-0C38-AB1C-2E4E-2A7AEF4C14E6}"/>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8" name="Tijdelijke aanduiding voor voettekst 7">
            <a:extLst>
              <a:ext uri="{FF2B5EF4-FFF2-40B4-BE49-F238E27FC236}">
                <a16:creationId xmlns:a16="http://schemas.microsoft.com/office/drawing/2014/main" id="{3D6638BA-9E9C-C8DF-A4D3-26834CB6F48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87B2E3C-C1C0-BB9B-9203-2E265E2BB93B}"/>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832443039"/>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E6328C-73DF-7B1E-380D-C8D35191FE0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234DC4D-9837-8076-8A66-472DED2CCA9B}"/>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4" name="Tijdelijke aanduiding voor voettekst 3">
            <a:extLst>
              <a:ext uri="{FF2B5EF4-FFF2-40B4-BE49-F238E27FC236}">
                <a16:creationId xmlns:a16="http://schemas.microsoft.com/office/drawing/2014/main" id="{43D1B71B-DE9A-581D-45CF-361A60BC93E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E2628477-91B4-8D52-C798-1967A5092C69}"/>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558514570"/>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0C8BD79-AF12-419D-8BC5-18F025828565}"/>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3" name="Tijdelijke aanduiding voor voettekst 2">
            <a:extLst>
              <a:ext uri="{FF2B5EF4-FFF2-40B4-BE49-F238E27FC236}">
                <a16:creationId xmlns:a16="http://schemas.microsoft.com/office/drawing/2014/main" id="{6808DB1B-1D8F-CD93-7434-EDF73218D37F}"/>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892BBE1-9780-A48B-E949-58ED1A0A558D}"/>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64509384"/>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07A25F-2C33-95D6-3C68-0F71E9C782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23E9D3E-5294-B599-B907-7E745FCA2B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45C0833-133D-F552-1E2B-4226FF3826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BA5E388-B469-A252-EB2C-70FFEDD3CC3D}"/>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6" name="Tijdelijke aanduiding voor voettekst 5">
            <a:extLst>
              <a:ext uri="{FF2B5EF4-FFF2-40B4-BE49-F238E27FC236}">
                <a16:creationId xmlns:a16="http://schemas.microsoft.com/office/drawing/2014/main" id="{73CD18D7-9C12-FF57-5927-314926783B9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B9656BC-C937-4A2F-6B7B-83F39751B4AC}"/>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1307510994"/>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101409-8372-B941-5687-65D6A01E285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A256B534-EAE6-7ECE-64D6-6A61A6DBE4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12C0EA5-C636-BC4C-A5C4-13502E8E99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0DE7921-9ECF-3656-93D7-9CD35FED0FF6}"/>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6" name="Tijdelijke aanduiding voor voettekst 5">
            <a:extLst>
              <a:ext uri="{FF2B5EF4-FFF2-40B4-BE49-F238E27FC236}">
                <a16:creationId xmlns:a16="http://schemas.microsoft.com/office/drawing/2014/main" id="{31FBC7FE-69B6-61B3-CB76-B218EBC342D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97DED67-6638-9F97-79F6-EBE7ACF43876}"/>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870905799"/>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9CB4FF-9AE0-F9B6-616B-7F245599F81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B40A7D7-97F7-9EBB-5182-FABC60E8736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0E53BC7-153F-9ECC-B32C-5C0A6B3871BA}"/>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B4289534-0858-31B8-0975-8E746C10E21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E6AD2B7-E645-8D1B-F7F4-39330C45855E}"/>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277961500"/>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26667BE-0F7C-0BCE-1166-89DAF1D4000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37C144A-1585-DCB7-16D9-2060F517901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34A74AF-68EE-F838-5D11-63EE298BA872}"/>
              </a:ext>
            </a:extLst>
          </p:cNvPr>
          <p:cNvSpPr>
            <a:spLocks noGrp="1"/>
          </p:cNvSpPr>
          <p:nvPr>
            <p:ph type="dt" sz="half" idx="10"/>
          </p:nvPr>
        </p:nvSpPr>
        <p:spPr/>
        <p:txBody>
          <a:body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64817F38-7E24-F73D-3FD5-5ED465DAC9B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DEA173F-CA70-E8AF-5592-7C126A1E4731}"/>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3099060648"/>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D3CDC33-4072-4175-8194-8D05FFF19456}"/>
              </a:ext>
            </a:extLst>
          </p:cNvPr>
          <p:cNvSpPr>
            <a:spLocks noGrp="1"/>
          </p:cNvSpPr>
          <p:nvPr>
            <p:ph type="sldNum" sz="quarter" idx="12"/>
          </p:nvPr>
        </p:nvSpPr>
        <p:spPr>
          <a:xfrm>
            <a:off x="8610600" y="6356350"/>
            <a:ext cx="2743200" cy="365125"/>
          </a:xfrm>
          <a:prstGeom prst="rect">
            <a:avLst/>
          </a:prstGeom>
        </p:spPr>
        <p:txBody>
          <a:bodyPr/>
          <a:lstStyle/>
          <a:p>
            <a:fld id="{250CC3FD-4E81-4D25-8453-D4D70A5A3668}" type="slidenum">
              <a:rPr lang="en-US" smtClean="0"/>
              <a:t>‹nr.›</a:t>
            </a:fld>
            <a:endParaRPr lang="en-US"/>
          </a:p>
        </p:txBody>
      </p:sp>
    </p:spTree>
    <p:extLst>
      <p:ext uri="{BB962C8B-B14F-4D97-AF65-F5344CB8AC3E}">
        <p14:creationId xmlns:p14="http://schemas.microsoft.com/office/powerpoint/2010/main" val="1040350569"/>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A9C2D0-518C-492F-B38B-F5F490A279DA}"/>
              </a:ext>
            </a:extLst>
          </p:cNvPr>
          <p:cNvSpPr>
            <a:spLocks noGrp="1"/>
          </p:cNvSpPr>
          <p:nvPr>
            <p:ph type="pic" sz="quarter" idx="10"/>
          </p:nvPr>
        </p:nvSpPr>
        <p:spPr>
          <a:xfrm>
            <a:off x="7373386" y="734701"/>
            <a:ext cx="3604957" cy="3604957"/>
          </a:xfrm>
          <a:custGeom>
            <a:avLst/>
            <a:gdLst>
              <a:gd name="connsiteX0" fmla="*/ 1802479 w 3604957"/>
              <a:gd name="connsiteY0" fmla="*/ 0 h 3604957"/>
              <a:gd name="connsiteX1" fmla="*/ 2135402 w 3604957"/>
              <a:gd name="connsiteY1" fmla="*/ 137901 h 3604957"/>
              <a:gd name="connsiteX2" fmla="*/ 3467056 w 3604957"/>
              <a:gd name="connsiteY2" fmla="*/ 1469555 h 3604957"/>
              <a:gd name="connsiteX3" fmla="*/ 3467056 w 3604957"/>
              <a:gd name="connsiteY3" fmla="*/ 2135402 h 3604957"/>
              <a:gd name="connsiteX4" fmla="*/ 2135402 w 3604957"/>
              <a:gd name="connsiteY4" fmla="*/ 3467056 h 3604957"/>
              <a:gd name="connsiteX5" fmla="*/ 1469555 w 3604957"/>
              <a:gd name="connsiteY5" fmla="*/ 3467056 h 3604957"/>
              <a:gd name="connsiteX6" fmla="*/ 137901 w 3604957"/>
              <a:gd name="connsiteY6" fmla="*/ 2135402 h 3604957"/>
              <a:gd name="connsiteX7" fmla="*/ 137901 w 3604957"/>
              <a:gd name="connsiteY7" fmla="*/ 1469555 h 3604957"/>
              <a:gd name="connsiteX8" fmla="*/ 1469555 w 3604957"/>
              <a:gd name="connsiteY8" fmla="*/ 137901 h 3604957"/>
              <a:gd name="connsiteX9" fmla="*/ 1802479 w 3604957"/>
              <a:gd name="connsiteY9" fmla="*/ 0 h 360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4957" h="3604957">
                <a:moveTo>
                  <a:pt x="1802479" y="0"/>
                </a:moveTo>
                <a:cubicBezTo>
                  <a:pt x="1922973" y="0"/>
                  <a:pt x="2043468" y="45967"/>
                  <a:pt x="2135402" y="137901"/>
                </a:cubicBezTo>
                <a:lnTo>
                  <a:pt x="3467056" y="1469555"/>
                </a:lnTo>
                <a:cubicBezTo>
                  <a:pt x="3650924" y="1653423"/>
                  <a:pt x="3650924" y="1951534"/>
                  <a:pt x="3467056" y="2135402"/>
                </a:cubicBezTo>
                <a:lnTo>
                  <a:pt x="2135402" y="3467056"/>
                </a:lnTo>
                <a:cubicBezTo>
                  <a:pt x="1951534" y="3650924"/>
                  <a:pt x="1653423" y="3650924"/>
                  <a:pt x="1469555" y="3467056"/>
                </a:cubicBezTo>
                <a:lnTo>
                  <a:pt x="137901" y="2135402"/>
                </a:lnTo>
                <a:cubicBezTo>
                  <a:pt x="-45967" y="1951534"/>
                  <a:pt x="-45967" y="1653423"/>
                  <a:pt x="137901" y="1469555"/>
                </a:cubicBezTo>
                <a:lnTo>
                  <a:pt x="1469555" y="137901"/>
                </a:lnTo>
                <a:cubicBezTo>
                  <a:pt x="1561489" y="45967"/>
                  <a:pt x="1681984" y="0"/>
                  <a:pt x="1802479"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
        <p:nvSpPr>
          <p:cNvPr id="11" name="Picture Placeholder 10">
            <a:extLst>
              <a:ext uri="{FF2B5EF4-FFF2-40B4-BE49-F238E27FC236}">
                <a16:creationId xmlns:a16="http://schemas.microsoft.com/office/drawing/2014/main" id="{F5CD8AA6-48C0-4397-9E1F-A224181263B6}"/>
              </a:ext>
            </a:extLst>
          </p:cNvPr>
          <p:cNvSpPr>
            <a:spLocks noGrp="1"/>
          </p:cNvSpPr>
          <p:nvPr>
            <p:ph type="pic" sz="quarter" idx="11"/>
          </p:nvPr>
        </p:nvSpPr>
        <p:spPr>
          <a:xfrm>
            <a:off x="6589842" y="3829738"/>
            <a:ext cx="2134466" cy="2134465"/>
          </a:xfrm>
          <a:custGeom>
            <a:avLst/>
            <a:gdLst>
              <a:gd name="connsiteX0" fmla="*/ 1067234 w 2134466"/>
              <a:gd name="connsiteY0" fmla="*/ 0 h 2134465"/>
              <a:gd name="connsiteX1" fmla="*/ 1264355 w 2134466"/>
              <a:gd name="connsiteY1" fmla="*/ 81650 h 2134465"/>
              <a:gd name="connsiteX2" fmla="*/ 2052816 w 2134466"/>
              <a:gd name="connsiteY2" fmla="*/ 870112 h 2134465"/>
              <a:gd name="connsiteX3" fmla="*/ 2052816 w 2134466"/>
              <a:gd name="connsiteY3" fmla="*/ 1264354 h 2134465"/>
              <a:gd name="connsiteX4" fmla="*/ 1264355 w 2134466"/>
              <a:gd name="connsiteY4" fmla="*/ 2052815 h 2134465"/>
              <a:gd name="connsiteX5" fmla="*/ 870113 w 2134466"/>
              <a:gd name="connsiteY5" fmla="*/ 2052815 h 2134465"/>
              <a:gd name="connsiteX6" fmla="*/ 81651 w 2134466"/>
              <a:gd name="connsiteY6" fmla="*/ 1264354 h 2134465"/>
              <a:gd name="connsiteX7" fmla="*/ 81651 w 2134466"/>
              <a:gd name="connsiteY7" fmla="*/ 870112 h 2134465"/>
              <a:gd name="connsiteX8" fmla="*/ 870113 w 2134466"/>
              <a:gd name="connsiteY8" fmla="*/ 81650 h 2134465"/>
              <a:gd name="connsiteX9" fmla="*/ 1067234 w 2134466"/>
              <a:gd name="connsiteY9" fmla="*/ 0 h 2134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4466" h="2134465">
                <a:moveTo>
                  <a:pt x="1067234" y="0"/>
                </a:moveTo>
                <a:cubicBezTo>
                  <a:pt x="1138577" y="0"/>
                  <a:pt x="1209921" y="27217"/>
                  <a:pt x="1264355" y="81650"/>
                </a:cubicBezTo>
                <a:lnTo>
                  <a:pt x="2052816" y="870112"/>
                </a:lnTo>
                <a:cubicBezTo>
                  <a:pt x="2161683" y="978979"/>
                  <a:pt x="2161683" y="1155487"/>
                  <a:pt x="2052816" y="1264354"/>
                </a:cubicBezTo>
                <a:lnTo>
                  <a:pt x="1264355" y="2052815"/>
                </a:lnTo>
                <a:cubicBezTo>
                  <a:pt x="1155488" y="2161682"/>
                  <a:pt x="978980" y="2161682"/>
                  <a:pt x="870113" y="2052815"/>
                </a:cubicBezTo>
                <a:lnTo>
                  <a:pt x="81651" y="1264354"/>
                </a:lnTo>
                <a:cubicBezTo>
                  <a:pt x="-27216" y="1155487"/>
                  <a:pt x="-27216" y="978979"/>
                  <a:pt x="81651" y="870112"/>
                </a:cubicBezTo>
                <a:lnTo>
                  <a:pt x="870113" y="81650"/>
                </a:lnTo>
                <a:cubicBezTo>
                  <a:pt x="924546" y="27217"/>
                  <a:pt x="995890" y="0"/>
                  <a:pt x="1067234"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
        <p:nvSpPr>
          <p:cNvPr id="12" name="Picture Placeholder 11">
            <a:extLst>
              <a:ext uri="{FF2B5EF4-FFF2-40B4-BE49-F238E27FC236}">
                <a16:creationId xmlns:a16="http://schemas.microsoft.com/office/drawing/2014/main" id="{1B82D2B1-40D3-4428-801C-DF5682C0D104}"/>
              </a:ext>
            </a:extLst>
          </p:cNvPr>
          <p:cNvSpPr>
            <a:spLocks noGrp="1"/>
          </p:cNvSpPr>
          <p:nvPr>
            <p:ph type="pic" sz="quarter" idx="12"/>
          </p:nvPr>
        </p:nvSpPr>
        <p:spPr>
          <a:xfrm>
            <a:off x="9706121" y="4284320"/>
            <a:ext cx="1147049" cy="1147049"/>
          </a:xfrm>
          <a:custGeom>
            <a:avLst/>
            <a:gdLst>
              <a:gd name="connsiteX0" fmla="*/ 573525 w 1147049"/>
              <a:gd name="connsiteY0" fmla="*/ 0 h 1147049"/>
              <a:gd name="connsiteX1" fmla="*/ 679456 w 1147049"/>
              <a:gd name="connsiteY1" fmla="*/ 43878 h 1147049"/>
              <a:gd name="connsiteX2" fmla="*/ 1103171 w 1147049"/>
              <a:gd name="connsiteY2" fmla="*/ 467593 h 1147049"/>
              <a:gd name="connsiteX3" fmla="*/ 1103171 w 1147049"/>
              <a:gd name="connsiteY3" fmla="*/ 679456 h 1147049"/>
              <a:gd name="connsiteX4" fmla="*/ 679456 w 1147049"/>
              <a:gd name="connsiteY4" fmla="*/ 1103171 h 1147049"/>
              <a:gd name="connsiteX5" fmla="*/ 467593 w 1147049"/>
              <a:gd name="connsiteY5" fmla="*/ 1103171 h 1147049"/>
              <a:gd name="connsiteX6" fmla="*/ 43878 w 1147049"/>
              <a:gd name="connsiteY6" fmla="*/ 679456 h 1147049"/>
              <a:gd name="connsiteX7" fmla="*/ 43878 w 1147049"/>
              <a:gd name="connsiteY7" fmla="*/ 467593 h 1147049"/>
              <a:gd name="connsiteX8" fmla="*/ 467593 w 1147049"/>
              <a:gd name="connsiteY8" fmla="*/ 43878 h 1147049"/>
              <a:gd name="connsiteX9" fmla="*/ 573525 w 1147049"/>
              <a:gd name="connsiteY9" fmla="*/ 0 h 114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7049" h="1147049">
                <a:moveTo>
                  <a:pt x="573525" y="0"/>
                </a:moveTo>
                <a:cubicBezTo>
                  <a:pt x="611864" y="0"/>
                  <a:pt x="650204" y="14626"/>
                  <a:pt x="679456" y="43878"/>
                </a:cubicBezTo>
                <a:lnTo>
                  <a:pt x="1103171" y="467593"/>
                </a:lnTo>
                <a:cubicBezTo>
                  <a:pt x="1161675" y="526098"/>
                  <a:pt x="1161675" y="620952"/>
                  <a:pt x="1103171" y="679456"/>
                </a:cubicBezTo>
                <a:lnTo>
                  <a:pt x="679456" y="1103171"/>
                </a:lnTo>
                <a:cubicBezTo>
                  <a:pt x="620952" y="1161676"/>
                  <a:pt x="526097" y="1161676"/>
                  <a:pt x="467593" y="1103171"/>
                </a:cubicBezTo>
                <a:lnTo>
                  <a:pt x="43878" y="679456"/>
                </a:lnTo>
                <a:cubicBezTo>
                  <a:pt x="-14626" y="620952"/>
                  <a:pt x="-14626" y="526098"/>
                  <a:pt x="43878" y="467593"/>
                </a:cubicBezTo>
                <a:lnTo>
                  <a:pt x="467593" y="43878"/>
                </a:lnTo>
                <a:cubicBezTo>
                  <a:pt x="496845" y="14626"/>
                  <a:pt x="535185" y="0"/>
                  <a:pt x="573525"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Tree>
    <p:extLst>
      <p:ext uri="{BB962C8B-B14F-4D97-AF65-F5344CB8AC3E}">
        <p14:creationId xmlns:p14="http://schemas.microsoft.com/office/powerpoint/2010/main" val="70482220"/>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24B5103-B97C-2AFB-2126-D900E8EDBD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52C70BE-65D8-08BF-EC2B-DC2AEC219A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8C7D048-76C8-F2C6-41F7-D9FC92E885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796CFC1C-530C-27FE-E053-C5673AB5D4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55C01E87-4A79-41B7-0319-893510604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62470-04E1-4ADB-886A-B033D6B99F4D}" type="slidenum">
              <a:rPr lang="nl-NL" smtClean="0"/>
              <a:t>‹nr.›</a:t>
            </a:fld>
            <a:endParaRPr lang="nl-NL"/>
          </a:p>
        </p:txBody>
      </p:sp>
    </p:spTree>
    <p:extLst>
      <p:ext uri="{BB962C8B-B14F-4D97-AF65-F5344CB8AC3E}">
        <p14:creationId xmlns:p14="http://schemas.microsoft.com/office/powerpoint/2010/main" val="5623822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24B5103-B97C-2AFB-2126-D900E8EDBD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52C70BE-65D8-08BF-EC2B-DC2AEC219A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8C7D048-76C8-F2C6-41F7-D9FC92E885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79B8BA-CD76-40C4-9A08-2934FAA85B8B}" type="datetimeFigureOut">
              <a:rPr lang="nl-NL" smtClean="0"/>
              <a:t>31-3-2025</a:t>
            </a:fld>
            <a:endParaRPr lang="nl-NL"/>
          </a:p>
        </p:txBody>
      </p:sp>
      <p:sp>
        <p:nvSpPr>
          <p:cNvPr id="5" name="Tijdelijke aanduiding voor voettekst 4">
            <a:extLst>
              <a:ext uri="{FF2B5EF4-FFF2-40B4-BE49-F238E27FC236}">
                <a16:creationId xmlns:a16="http://schemas.microsoft.com/office/drawing/2014/main" id="{796CFC1C-530C-27FE-E053-C5673AB5D4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55C01E87-4A79-41B7-0319-893510604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62470-04E1-4ADB-886A-B033D6B99F4D}" type="slidenum">
              <a:rPr lang="nl-NL" smtClean="0"/>
              <a:t>‹nr.›</a:t>
            </a:fld>
            <a:endParaRPr lang="nl-NL"/>
          </a:p>
        </p:txBody>
      </p:sp>
    </p:spTree>
    <p:extLst>
      <p:ext uri="{BB962C8B-B14F-4D97-AF65-F5344CB8AC3E}">
        <p14:creationId xmlns:p14="http://schemas.microsoft.com/office/powerpoint/2010/main" val="390115999"/>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Lst>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jp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32.jpg"/><Relationship Id="rId5" Type="http://schemas.openxmlformats.org/officeDocument/2006/relationships/hyperlink" Target="http://www.digidingen-desk.nl/" TargetMode="Externa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jpg"/><Relationship Id="rId7" Type="http://schemas.openxmlformats.org/officeDocument/2006/relationships/image" Target="../media/image36.sv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jpg"/><Relationship Id="rId7"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1.jpg"/></Relationships>
</file>

<file path=ppt/slides/_rels/slide29.xml.rels><?xml version="1.0" encoding="UTF-8" standalone="yes"?>
<Relationships xmlns="http://schemas.openxmlformats.org/package/2006/relationships"><Relationship Id="rId3" Type="http://schemas.openxmlformats.org/officeDocument/2006/relationships/hyperlink" Target="https://www.linkedin.com/showcase/jongeren-en-de-digitale-overheid/?viewAsMember=true" TargetMode="External"/><Relationship Id="rId7" Type="http://schemas.openxmlformats.org/officeDocument/2006/relationships/image" Target="../media/image45.png"/><Relationship Id="rId2" Type="http://schemas.openxmlformats.org/officeDocument/2006/relationships/hyperlink" Target="mailto:doejedigiding@digisterker.nl" TargetMode="Externa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hyperlink" Target="https://doejedigiding.nl/2023/10/09/nieuwsbrie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wit, zwart-wit&#10;&#10;Automatisch gegenereerde beschrijving">
            <a:extLst>
              <a:ext uri="{FF2B5EF4-FFF2-40B4-BE49-F238E27FC236}">
                <a16:creationId xmlns:a16="http://schemas.microsoft.com/office/drawing/2014/main" id="{A71E3987-3EDE-ED01-AE38-5D47BF1EF9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62" y="0"/>
            <a:ext cx="12209662" cy="11204160"/>
          </a:xfrm>
          <a:prstGeom prst="rect">
            <a:avLst/>
          </a:prstGeom>
        </p:spPr>
      </p:pic>
      <p:pic>
        <p:nvPicPr>
          <p:cNvPr id="6" name="Tijdelijke aanduiding voor inhoud 5">
            <a:extLst>
              <a:ext uri="{FF2B5EF4-FFF2-40B4-BE49-F238E27FC236}">
                <a16:creationId xmlns:a16="http://schemas.microsoft.com/office/drawing/2014/main" id="{ECEF0AE8-16E8-ED7D-C30F-095C4B4C5C41}"/>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2850" r="31118"/>
          <a:stretch/>
        </p:blipFill>
        <p:spPr>
          <a:xfrm>
            <a:off x="5812238" y="0"/>
            <a:ext cx="6381660"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pic>
        <p:nvPicPr>
          <p:cNvPr id="12" name="Tijdelijke aanduiding voor inhoud 11" descr="Afbeelding met tekst, Lettertype, Graphics, schermopname&#10;&#10;Automatisch gegenereerde beschrijving">
            <a:extLst>
              <a:ext uri="{FF2B5EF4-FFF2-40B4-BE49-F238E27FC236}">
                <a16:creationId xmlns:a16="http://schemas.microsoft.com/office/drawing/2014/main" id="{0E62F61E-34F6-B9D4-BC0E-02DB50CF1138}"/>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55665" y="5935047"/>
            <a:ext cx="922943" cy="922943"/>
          </a:xfrm>
        </p:spPr>
      </p:pic>
      <p:pic>
        <p:nvPicPr>
          <p:cNvPr id="5" name="Afbeelding 4" descr="Afbeelding met tekst, Lettertype, Graphics, grafische vormgeving&#10;&#10;Automatisch gegenereerde beschrijving">
            <a:extLst>
              <a:ext uri="{FF2B5EF4-FFF2-40B4-BE49-F238E27FC236}">
                <a16:creationId xmlns:a16="http://schemas.microsoft.com/office/drawing/2014/main" id="{A61706EF-86B3-BC1D-00AA-F6EFF221425D}"/>
              </a:ext>
            </a:extLst>
          </p:cNvPr>
          <p:cNvPicPr>
            <a:picLocks noChangeAspect="1"/>
          </p:cNvPicPr>
          <p:nvPr/>
        </p:nvPicPr>
        <p:blipFill>
          <a:blip r:embed="rId5"/>
          <a:stretch>
            <a:fillRect/>
          </a:stretch>
        </p:blipFill>
        <p:spPr>
          <a:xfrm>
            <a:off x="4143984" y="346397"/>
            <a:ext cx="4140749" cy="2016545"/>
          </a:xfrm>
          <a:prstGeom prst="rect">
            <a:avLst/>
          </a:prstGeom>
        </p:spPr>
      </p:pic>
      <p:sp>
        <p:nvSpPr>
          <p:cNvPr id="7" name="Tekstvak 6">
            <a:extLst>
              <a:ext uri="{FF2B5EF4-FFF2-40B4-BE49-F238E27FC236}">
                <a16:creationId xmlns:a16="http://schemas.microsoft.com/office/drawing/2014/main" id="{3A4CE96A-0204-DE85-6A16-072599AB2322}"/>
              </a:ext>
            </a:extLst>
          </p:cNvPr>
          <p:cNvSpPr txBox="1"/>
          <p:nvPr/>
        </p:nvSpPr>
        <p:spPr>
          <a:xfrm>
            <a:off x="406400" y="2709339"/>
            <a:ext cx="6211570" cy="1354217"/>
          </a:xfrm>
          <a:prstGeom prst="rect">
            <a:avLst/>
          </a:prstGeom>
          <a:noFill/>
        </p:spPr>
        <p:txBody>
          <a:bodyPr wrap="square" rtlCol="0">
            <a:spAutoFit/>
          </a:bodyPr>
          <a:lstStyle/>
          <a:p>
            <a:r>
              <a:rPr lang="nl-NL" sz="3200" dirty="0">
                <a:solidFill>
                  <a:srgbClr val="BBC001"/>
                </a:solidFill>
                <a:latin typeface="Tahoma" panose="020B0604030504040204" pitchFamily="34" charset="0"/>
                <a:ea typeface="Tahoma" panose="020B0604030504040204" pitchFamily="34" charset="0"/>
                <a:cs typeface="Tahoma" panose="020B0604030504040204" pitchFamily="34" charset="0"/>
              </a:rPr>
              <a:t>Doe je digiding! </a:t>
            </a:r>
          </a:p>
          <a:p>
            <a:r>
              <a:rPr lang="nl-NL" sz="3200" dirty="0">
                <a:solidFill>
                  <a:srgbClr val="BBC001"/>
                </a:solidFill>
                <a:latin typeface="Tahoma" panose="020B0604030504040204" pitchFamily="34" charset="0"/>
                <a:ea typeface="Tahoma" panose="020B0604030504040204" pitchFamily="34" charset="0"/>
                <a:cs typeface="Tahoma" panose="020B0604030504040204" pitchFamily="34" charset="0"/>
              </a:rPr>
              <a:t>Jongeren en de digitale overheid</a:t>
            </a:r>
            <a:endParaRPr lang="nl-NL" sz="3200" dirty="0">
              <a:latin typeface="Tahoma" panose="020B0604030504040204" pitchFamily="34" charset="0"/>
              <a:ea typeface="Tahoma" panose="020B0604030504040204" pitchFamily="34" charset="0"/>
              <a:cs typeface="Tahoma" panose="020B0604030504040204" pitchFamily="34" charset="0"/>
            </a:endParaRPr>
          </a:p>
          <a:p>
            <a:endParaRPr lang="nl-NL" dirty="0"/>
          </a:p>
        </p:txBody>
      </p:sp>
    </p:spTree>
    <p:extLst>
      <p:ext uri="{BB962C8B-B14F-4D97-AF65-F5344CB8AC3E}">
        <p14:creationId xmlns:p14="http://schemas.microsoft.com/office/powerpoint/2010/main" val="338507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45F3D215-4094-7153-872B-9477BD2A311D}"/>
              </a:ext>
            </a:extLst>
          </p:cNvPr>
          <p:cNvSpPr txBox="1"/>
          <p:nvPr/>
        </p:nvSpPr>
        <p:spPr>
          <a:xfrm>
            <a:off x="1082202" y="1078655"/>
            <a:ext cx="9217498" cy="3170099"/>
          </a:xfrm>
          <a:prstGeom prst="rect">
            <a:avLst/>
          </a:prstGeom>
          <a:noFill/>
        </p:spPr>
        <p:txBody>
          <a:bodyPr wrap="square">
            <a:spAutoFit/>
          </a:bodyPr>
          <a:lstStyle/>
          <a:p>
            <a:pPr marL="0" indent="0">
              <a:buFont typeface="Arial" pitchFamily="34" charset="0"/>
              <a:buNone/>
            </a:pPr>
            <a:r>
              <a:rPr lang="nl-NL" sz="3200" dirty="0">
                <a:solidFill>
                  <a:srgbClr val="BBC001"/>
                </a:solidFill>
                <a:latin typeface="Tahoma" panose="020B0604030504040204" pitchFamily="34" charset="0"/>
                <a:ea typeface="Tahoma" panose="020B0604030504040204" pitchFamily="34" charset="0"/>
                <a:cs typeface="Tahoma" panose="020B0604030504040204" pitchFamily="34" charset="0"/>
              </a:rPr>
              <a:t>Programma</a:t>
            </a:r>
          </a:p>
          <a:p>
            <a:pPr marL="0" indent="0">
              <a:buFont typeface="Arial" pitchFamily="34" charset="0"/>
              <a:buNone/>
            </a:pPr>
            <a:endParaRPr lang="nl-NL" sz="2400" dirty="0">
              <a:ea typeface="Tahoma" panose="020B0604030504040204" pitchFamily="34" charset="0"/>
              <a:cs typeface="Tahoma" panose="020B0604030504040204" pitchFamily="34" charset="0"/>
            </a:endParaRP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Digitale overheid en jongeren</a:t>
            </a: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Lesprogramma Doe je digiding! </a:t>
            </a: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Doe je digiding! - (v)mbo</a:t>
            </a: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Doe je digiding! – praktijkonderwijs</a:t>
            </a: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Doe je digiding! – havo/vwo</a:t>
            </a: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Digidingen-desk. Informatiepunt voor jongeren </a:t>
            </a:r>
          </a:p>
        </p:txBody>
      </p:sp>
    </p:spTree>
    <p:extLst>
      <p:ext uri="{BB962C8B-B14F-4D97-AF65-F5344CB8AC3E}">
        <p14:creationId xmlns:p14="http://schemas.microsoft.com/office/powerpoint/2010/main" val="2809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DDBCDB96-E3CE-4318-D4C5-67456CA884AA}"/>
              </a:ext>
            </a:extLst>
          </p:cNvPr>
          <p:cNvPicPr>
            <a:picLocks noChangeAspect="1"/>
          </p:cNvPicPr>
          <p:nvPr/>
        </p:nvPicPr>
        <p:blipFill>
          <a:blip r:embed="rId3"/>
          <a:srcRect l="12741" r="12741"/>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
        <p:nvSpPr>
          <p:cNvPr id="4" name="Tekstvak 3">
            <a:extLst>
              <a:ext uri="{FF2B5EF4-FFF2-40B4-BE49-F238E27FC236}">
                <a16:creationId xmlns:a16="http://schemas.microsoft.com/office/drawing/2014/main" id="{4349F9E7-8B06-2175-BF5C-C6D298DAFD01}"/>
              </a:ext>
            </a:extLst>
          </p:cNvPr>
          <p:cNvSpPr txBox="1"/>
          <p:nvPr/>
        </p:nvSpPr>
        <p:spPr>
          <a:xfrm>
            <a:off x="7785100" y="1825435"/>
            <a:ext cx="4064000" cy="1498872"/>
          </a:xfrm>
          <a:prstGeom prst="rect">
            <a:avLst/>
          </a:prstGeom>
          <a:noFill/>
        </p:spPr>
        <p:txBody>
          <a:bodyPr wrap="square">
            <a:spAutoFit/>
          </a:bodyPr>
          <a:lstStyle/>
          <a:p>
            <a:pPr marL="457200" indent="-457200" algn="ctr" defTabSz="914400">
              <a:lnSpc>
                <a:spcPct val="90000"/>
              </a:lnSpc>
              <a:spcBef>
                <a:spcPct val="0"/>
              </a:spcBef>
              <a:spcAft>
                <a:spcPts val="600"/>
              </a:spcAft>
              <a:buAutoNum type="arabicPeriod"/>
            </a:pPr>
            <a:endParaRPr lang="nl-NL" altLang="nl-NL" sz="2400" dirty="0">
              <a:solidFill>
                <a:prstClr val="black"/>
              </a:solidFill>
              <a:ea typeface="Tahoma" panose="020B0604030504040204" pitchFamily="34" charset="0"/>
              <a:cs typeface="Tahoma" panose="020B0604030504040204" pitchFamily="34" charset="0"/>
            </a:endParaRPr>
          </a:p>
          <a:p>
            <a:pPr algn="ctr" defTabSz="914400">
              <a:lnSpc>
                <a:spcPct val="90000"/>
              </a:lnSpc>
              <a:spcBef>
                <a:spcPct val="0"/>
              </a:spcBef>
              <a:spcAft>
                <a:spcPts val="600"/>
              </a:spcAft>
            </a:pPr>
            <a:r>
              <a:rPr lang="en-US" sz="2400" dirty="0">
                <a:solidFill>
                  <a:schemeClr val="tx1">
                    <a:lumMod val="85000"/>
                    <a:lumOff val="15000"/>
                  </a:schemeClr>
                </a:solidFill>
                <a:ea typeface="+mj-ea"/>
                <a:cs typeface="+mj-cs"/>
              </a:rPr>
              <a:t>Wat moeten jongeren tussen hun 14e en 18e levensjaar digitaal regelen?</a:t>
            </a:r>
          </a:p>
        </p:txBody>
      </p:sp>
      <p:sp>
        <p:nvSpPr>
          <p:cNvPr id="5" name="Tekstvak 4">
            <a:extLst>
              <a:ext uri="{FF2B5EF4-FFF2-40B4-BE49-F238E27FC236}">
                <a16:creationId xmlns:a16="http://schemas.microsoft.com/office/drawing/2014/main" id="{E9B0A20D-F97D-70C2-42B9-817AF186356D}"/>
              </a:ext>
            </a:extLst>
          </p:cNvPr>
          <p:cNvSpPr txBox="1"/>
          <p:nvPr/>
        </p:nvSpPr>
        <p:spPr>
          <a:xfrm>
            <a:off x="7665593" y="368300"/>
            <a:ext cx="4310507" cy="738664"/>
          </a:xfrm>
          <a:prstGeom prst="rect">
            <a:avLst/>
          </a:prstGeom>
          <a:noFill/>
        </p:spPr>
        <p:txBody>
          <a:bodyPr wrap="square" rtlCol="0">
            <a:spAutoFit/>
          </a:bodyPr>
          <a:lstStyle/>
          <a:p>
            <a:r>
              <a:rPr lang="nl-NL" altLang="nl-NL" sz="2400" dirty="0">
                <a:solidFill>
                  <a:srgbClr val="A9B92D"/>
                </a:solidFill>
                <a:ea typeface="Tahoma" panose="020B0604030504040204" pitchFamily="34" charset="0"/>
                <a:cs typeface="Tahoma" panose="020B0604030504040204" pitchFamily="34" charset="0"/>
              </a:rPr>
              <a:t>1. Digitale overheid en jongeren</a:t>
            </a:r>
          </a:p>
          <a:p>
            <a:endParaRPr lang="nl-NL" dirty="0"/>
          </a:p>
        </p:txBody>
      </p:sp>
    </p:spTree>
    <p:extLst>
      <p:ext uri="{BB962C8B-B14F-4D97-AF65-F5344CB8AC3E}">
        <p14:creationId xmlns:p14="http://schemas.microsoft.com/office/powerpoint/2010/main" val="1140169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kleding, overdekt, meubels, persoon&#10;&#10;Automatisch gegenereerde beschrijving">
            <a:extLst>
              <a:ext uri="{FF2B5EF4-FFF2-40B4-BE49-F238E27FC236}">
                <a16:creationId xmlns:a16="http://schemas.microsoft.com/office/drawing/2014/main" id="{2E26635E-1C7E-3BD9-C7BA-55039D55E3AD}"/>
              </a:ext>
            </a:extLst>
          </p:cNvPr>
          <p:cNvPicPr>
            <a:picLocks noChangeAspect="1"/>
          </p:cNvPicPr>
          <p:nvPr/>
        </p:nvPicPr>
        <p:blipFill rotWithShape="1">
          <a:blip r:embed="rId3"/>
          <a:srcRect l="7217" t="-1" r="36925" b="-1"/>
          <a:stretch/>
        </p:blipFill>
        <p:spPr>
          <a:xfrm>
            <a:off x="6566233" y="0"/>
            <a:ext cx="5625767" cy="6857990"/>
          </a:xfrm>
          <a:custGeom>
            <a:avLst/>
            <a:gdLst/>
            <a:ahLst/>
            <a:cxnLst/>
            <a:rect l="l" t="t" r="r" b="b"/>
            <a:pathLst>
              <a:path w="9547224" h="6858000">
                <a:moveTo>
                  <a:pt x="1623023" y="0"/>
                </a:moveTo>
                <a:lnTo>
                  <a:pt x="2716256" y="0"/>
                </a:lnTo>
                <a:lnTo>
                  <a:pt x="3032455" y="0"/>
                </a:lnTo>
                <a:lnTo>
                  <a:pt x="3496422" y="0"/>
                </a:lnTo>
                <a:lnTo>
                  <a:pt x="5205951" y="0"/>
                </a:lnTo>
                <a:lnTo>
                  <a:pt x="9547224" y="0"/>
                </a:lnTo>
                <a:lnTo>
                  <a:pt x="9547224" y="6858000"/>
                </a:lnTo>
                <a:lnTo>
                  <a:pt x="5205951" y="6858000"/>
                </a:lnTo>
                <a:lnTo>
                  <a:pt x="3496422" y="6858000"/>
                </a:lnTo>
                <a:lnTo>
                  <a:pt x="3032455"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p:spPr>
      </p:pic>
      <p:pic>
        <p:nvPicPr>
          <p:cNvPr id="7" name="Tijdelijke aanduiding voor inhoud 6" descr="Afbeelding met tekst, Lettertype, Graphics, grafische vormgeving&#10;&#10;Automatisch gegenereerde beschrijving">
            <a:extLst>
              <a:ext uri="{FF2B5EF4-FFF2-40B4-BE49-F238E27FC236}">
                <a16:creationId xmlns:a16="http://schemas.microsoft.com/office/drawing/2014/main" id="{8E9EA954-2D56-2821-601F-AB506D4ED6AD}"/>
              </a:ext>
            </a:extLst>
          </p:cNvPr>
          <p:cNvPicPr>
            <a:picLocks noGrp="1" noChangeAspect="1"/>
          </p:cNvPicPr>
          <p:nvPr>
            <p:ph sz="half" idx="2"/>
          </p:nvPr>
        </p:nvPicPr>
        <p:blipFill>
          <a:blip r:embed="rId4"/>
          <a:stretch>
            <a:fillRect/>
          </a:stretch>
        </p:blipFill>
        <p:spPr>
          <a:xfrm>
            <a:off x="10556543" y="6051336"/>
            <a:ext cx="1528550" cy="744403"/>
          </a:xfrm>
        </p:spPr>
      </p:pic>
      <p:sp>
        <p:nvSpPr>
          <p:cNvPr id="8" name="Tekstvak 7">
            <a:extLst>
              <a:ext uri="{FF2B5EF4-FFF2-40B4-BE49-F238E27FC236}">
                <a16:creationId xmlns:a16="http://schemas.microsoft.com/office/drawing/2014/main" id="{3801A5D6-1FCE-8397-2C3F-9FBF7413360E}"/>
              </a:ext>
            </a:extLst>
          </p:cNvPr>
          <p:cNvSpPr txBox="1"/>
          <p:nvPr/>
        </p:nvSpPr>
        <p:spPr>
          <a:xfrm>
            <a:off x="671115" y="2057446"/>
            <a:ext cx="5419109" cy="2431435"/>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Besteed</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jij</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wel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eens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aandacht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aan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één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van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deze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thema’s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in je eigen lessen?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Merk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jij</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de jongeren in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jouw</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klas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met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deze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thema’s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bezig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zijn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nl-NL" altLang="nl-NL"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125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47">
            <a:extLst>
              <a:ext uri="{FF2B5EF4-FFF2-40B4-BE49-F238E27FC236}">
                <a16:creationId xmlns:a16="http://schemas.microsoft.com/office/drawing/2014/main" id="{D699399E-51B3-38E9-150E-30EBA57BECD6}"/>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6702414" y="2005913"/>
            <a:ext cx="4864063" cy="2846173"/>
          </a:xfrm>
          <a:prstGeom prst="rect">
            <a:avLst/>
          </a:prstGeom>
        </p:spPr>
      </p:pic>
      <p:pic>
        <p:nvPicPr>
          <p:cNvPr id="6" name="Afbeelding 5">
            <a:extLst>
              <a:ext uri="{FF2B5EF4-FFF2-40B4-BE49-F238E27FC236}">
                <a16:creationId xmlns:a16="http://schemas.microsoft.com/office/drawing/2014/main" id="{61339BFD-B7D5-B05B-9FF5-9AF74BC8C33D}"/>
              </a:ext>
            </a:extLst>
          </p:cNvPr>
          <p:cNvPicPr>
            <a:picLocks noChangeAspect="1"/>
          </p:cNvPicPr>
          <p:nvPr/>
        </p:nvPicPr>
        <p:blipFill>
          <a:blip r:embed="rId5"/>
          <a:stretch>
            <a:fillRect/>
          </a:stretch>
        </p:blipFill>
        <p:spPr>
          <a:xfrm>
            <a:off x="7280215" y="2143035"/>
            <a:ext cx="3708459" cy="2332064"/>
          </a:xfrm>
          <a:prstGeom prst="rect">
            <a:avLst/>
          </a:prstGeom>
        </p:spPr>
      </p:pic>
      <p:pic>
        <p:nvPicPr>
          <p:cNvPr id="7" name="Afbeelding 6">
            <a:extLst>
              <a:ext uri="{FF2B5EF4-FFF2-40B4-BE49-F238E27FC236}">
                <a16:creationId xmlns:a16="http://schemas.microsoft.com/office/drawing/2014/main" id="{326D6C36-F5DB-628D-43F7-761F644C3B41}"/>
              </a:ext>
            </a:extLst>
          </p:cNvPr>
          <p:cNvPicPr>
            <a:picLocks noChangeAspect="1"/>
          </p:cNvPicPr>
          <p:nvPr/>
        </p:nvPicPr>
        <p:blipFill>
          <a:blip r:embed="rId6"/>
          <a:stretch>
            <a:fillRect/>
          </a:stretch>
        </p:blipFill>
        <p:spPr>
          <a:xfrm>
            <a:off x="9940119" y="3152633"/>
            <a:ext cx="989462" cy="1187355"/>
          </a:xfrm>
          <a:prstGeom prst="rect">
            <a:avLst/>
          </a:prstGeom>
        </p:spPr>
      </p:pic>
      <p:sp>
        <p:nvSpPr>
          <p:cNvPr id="8" name="Tekstvak 7">
            <a:extLst>
              <a:ext uri="{FF2B5EF4-FFF2-40B4-BE49-F238E27FC236}">
                <a16:creationId xmlns:a16="http://schemas.microsoft.com/office/drawing/2014/main" id="{A13AD023-8620-B44F-FFCB-6340A0A84EF8}"/>
              </a:ext>
            </a:extLst>
          </p:cNvPr>
          <p:cNvSpPr txBox="1"/>
          <p:nvPr/>
        </p:nvSpPr>
        <p:spPr>
          <a:xfrm>
            <a:off x="796606" y="541970"/>
            <a:ext cx="8267881"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altLang="nl-NL" sz="4000" b="0" i="0" u="none" strike="noStrike" kern="1200" cap="none" spc="0" normalizeH="0" baseline="0" noProof="0" dirty="0">
                <a:ln>
                  <a:noFill/>
                </a:ln>
                <a:solidFill>
                  <a:srgbClr val="A9B92D"/>
                </a:solidFill>
                <a:effectLst/>
                <a:uLnTx/>
                <a:uFillTx/>
                <a:latin typeface="Tahoma" panose="020B0604030504040204" pitchFamily="34" charset="0"/>
                <a:ea typeface="Tahoma" panose="020B0604030504040204" pitchFamily="34" charset="0"/>
                <a:cs typeface="Tahoma" panose="020B0604030504040204" pitchFamily="34" charset="0"/>
              </a:rPr>
              <a:t>2. Lesprogramma Doe je digiding!</a:t>
            </a:r>
            <a:endParaRPr kumimoji="0" lang="nl-NL"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Tekstvak 1">
            <a:extLst>
              <a:ext uri="{FF2B5EF4-FFF2-40B4-BE49-F238E27FC236}">
                <a16:creationId xmlns:a16="http://schemas.microsoft.com/office/drawing/2014/main" id="{A4178463-DC3B-9793-2986-C5187A082EF7}"/>
              </a:ext>
            </a:extLst>
          </p:cNvPr>
          <p:cNvSpPr txBox="1"/>
          <p:nvPr/>
        </p:nvSpPr>
        <p:spPr>
          <a:xfrm>
            <a:off x="600659" y="2143035"/>
            <a:ext cx="5419109" cy="3416320"/>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Lesprogramma Doe je digiding! - (v)mbo</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Lesprogramma Doe je digiding! - praktijkonderwijs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Lesprogramma Doe je digiding! – Havo/vwo (beschikbaar vanaf mei 2025)</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nl-NL" altLang="nl-NL"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9375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9012AA5-29AA-33A7-C3F2-52C75B2A6EE6}"/>
              </a:ext>
            </a:extLst>
          </p:cNvPr>
          <p:cNvSpPr>
            <a:spLocks noGrp="1"/>
          </p:cNvSpPr>
          <p:nvPr>
            <p:ph sz="half" idx="1"/>
          </p:nvPr>
        </p:nvSpPr>
        <p:spPr>
          <a:xfrm>
            <a:off x="914400" y="584590"/>
            <a:ext cx="5181600" cy="5682098"/>
          </a:xfrm>
        </p:spPr>
        <p:txBody>
          <a:bodyP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l-NL" altLang="nl-NL" sz="24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altLang="nl-NL" sz="3200" b="1"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Aansluiting bij o.a. de vakken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altLang="nl-NL" sz="1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altLang="nl-NL" sz="2000" b="1" dirty="0">
                <a:solidFill>
                  <a:srgbClr val="A9B92D"/>
                </a:solidFill>
                <a:ea typeface="Tahoma" panose="020B0604030504040204" pitchFamily="34" charset="0"/>
                <a:cs typeface="Tahoma" panose="020B0604030504040204" pitchFamily="34" charset="0"/>
              </a:rPr>
              <a:t>Praktijkonderwijs</a:t>
            </a:r>
          </a:p>
          <a:p>
            <a:pPr>
              <a:defRPr/>
            </a:pPr>
            <a:r>
              <a:rPr kumimoji="0" lang="nl-NL" alt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Burgerschap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altLang="nl-NL" sz="2000" b="1" i="0" u="none" strike="noStrike" kern="1200" cap="none" spc="0" normalizeH="0" baseline="0" noProof="0" dirty="0">
                <a:ln>
                  <a:noFill/>
                </a:ln>
                <a:solidFill>
                  <a:srgbClr val="A9B92D"/>
                </a:solidFill>
                <a:effectLst/>
                <a:uLnTx/>
                <a:uFillTx/>
                <a:ea typeface="Tahoma" panose="020B0604030504040204" pitchFamily="34" charset="0"/>
                <a:cs typeface="Tahoma" panose="020B0604030504040204" pitchFamily="34" charset="0"/>
              </a:rPr>
              <a:t>Vmbo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Maatschappijleer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Economie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Loopbaanoriëntatie en – begeleiding</a:t>
            </a:r>
            <a:endParaRPr kumimoji="0" lang="nl-NL" sz="2000" b="1"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a:ln>
                  <a:noFill/>
                </a:ln>
                <a:solidFill>
                  <a:srgbClr val="A9B92D"/>
                </a:solidFill>
                <a:effectLst/>
                <a:uLnTx/>
                <a:uFillTx/>
                <a:ea typeface="Tahoma" panose="020B0604030504040204" pitchFamily="34" charset="0"/>
                <a:cs typeface="Tahoma" panose="020B0604030504040204" pitchFamily="34" charset="0"/>
              </a:rPr>
              <a:t>Mbo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Burgerschap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NL" sz="2000" dirty="0">
                <a:solidFill>
                  <a:prstClr val="black"/>
                </a:solidFill>
                <a:ea typeface="Tahoma" panose="020B0604030504040204" pitchFamily="34" charset="0"/>
                <a:cs typeface="Tahoma" panose="020B0604030504040204" pitchFamily="34" charset="0"/>
              </a:rPr>
              <a:t>LOB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SLB</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nl-NL"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6" name="Ovaal 5" descr="Afbeelding met persoon, overdekt, kleding, computer&#10;&#10;Automatisch gegenereerde beschrijving">
            <a:extLst>
              <a:ext uri="{FF2B5EF4-FFF2-40B4-BE49-F238E27FC236}">
                <a16:creationId xmlns:a16="http://schemas.microsoft.com/office/drawing/2014/main" id="{8D1BA805-F398-CB8D-EC8F-4B1B7F605529}"/>
              </a:ext>
            </a:extLst>
          </p:cNvPr>
          <p:cNvSpPr/>
          <p:nvPr/>
        </p:nvSpPr>
        <p:spPr>
          <a:xfrm>
            <a:off x="7216661" y="387094"/>
            <a:ext cx="3155637" cy="3155637"/>
          </a:xfrm>
          <a:prstGeom prst="ellipse">
            <a:avLst/>
          </a:prstGeom>
          <a:blipFill>
            <a:blip r:embed="rId3"/>
            <a:srcRect/>
            <a:stretch>
              <a:fillRect l="-13000" r="-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56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B9763B2C-57EA-966A-6D0E-788CB862DC4B}"/>
              </a:ext>
            </a:extLst>
          </p:cNvPr>
          <p:cNvSpPr txBox="1"/>
          <p:nvPr/>
        </p:nvSpPr>
        <p:spPr>
          <a:xfrm>
            <a:off x="853391" y="1060594"/>
            <a:ext cx="6094140" cy="3704604"/>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nl-NL" sz="2800" b="1" i="0" u="none" strike="noStrike" kern="1200" cap="none" spc="0" normalizeH="0" baseline="0" noProof="0" dirty="0">
                <a:ln>
                  <a:noFill/>
                </a:ln>
                <a:solidFill>
                  <a:prstClr val="black"/>
                </a:solidFill>
                <a:effectLst/>
                <a:uLnTx/>
                <a:uFillTx/>
                <a:latin typeface="Calibri" panose="020F0502020204030204"/>
                <a:ea typeface="Open Sans" panose="020B0606030504020204" pitchFamily="34" charset="0"/>
                <a:cs typeface="Open Sans" panose="020B0606030504020204" pitchFamily="34" charset="0"/>
              </a:rPr>
              <a:t>Algemene leerdoelen Doe je digiding!</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endParaRPr kumimoji="0" lang="nl-NL" sz="2400" b="0" i="0" u="none" strike="noStrike" kern="1200" cap="none" spc="0" normalizeH="0" baseline="0" noProof="0" dirty="0">
              <a:ln>
                <a:noFill/>
              </a:ln>
              <a:solidFill>
                <a:prstClr val="black"/>
              </a:solidFill>
              <a:effectLst/>
              <a:uLnTx/>
              <a:uFillTx/>
              <a:latin typeface="Calibri" panose="020F0502020204030204"/>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Open Sans" panose="020B0606030504020204" pitchFamily="34" charset="0"/>
                <a:cs typeface="Open Sans" panose="020B0606030504020204" pitchFamily="34" charset="0"/>
              </a:rPr>
              <a:t>Het vergroten van…</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endParaRPr kumimoji="0" lang="nl-NL" sz="2400" b="0" i="0" u="none" strike="noStrike" kern="1200" cap="none" spc="0" normalizeH="0" baseline="0" noProof="0" dirty="0">
              <a:ln>
                <a:noFill/>
              </a:ln>
              <a:solidFill>
                <a:prstClr val="black"/>
              </a:solidFill>
              <a:effectLst/>
              <a:uLnTx/>
              <a:uFillTx/>
              <a:latin typeface="Calibri" panose="020F0502020204030204"/>
              <a:ea typeface="Open Sans" panose="020B0606030504020204" pitchFamily="34" charset="0"/>
              <a:cs typeface="Open Sans" panose="020B0606030504020204" pitchFamily="34" charset="0"/>
            </a:endParaRP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Open Sans" panose="020B0606030504020204" pitchFamily="34" charset="0"/>
                <a:cs typeface="Open Sans" panose="020B0606030504020204" pitchFamily="34" charset="0"/>
              </a:rPr>
              <a:t>kennis van de (digitale) overheidswereld  </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digitale geletterdheid</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financiële vaardigheden</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woordenschat</a:t>
            </a:r>
          </a:p>
        </p:txBody>
      </p:sp>
      <p:pic>
        <p:nvPicPr>
          <p:cNvPr id="7" name="Afbeelding 6">
            <a:extLst>
              <a:ext uri="{FF2B5EF4-FFF2-40B4-BE49-F238E27FC236}">
                <a16:creationId xmlns:a16="http://schemas.microsoft.com/office/drawing/2014/main" id="{04274262-74F7-D356-EE29-2A24C7663855}"/>
              </a:ext>
            </a:extLst>
          </p:cNvPr>
          <p:cNvPicPr>
            <a:picLocks noChangeAspect="1"/>
          </p:cNvPicPr>
          <p:nvPr/>
        </p:nvPicPr>
        <p:blipFill>
          <a:blip r:embed="rId3"/>
          <a:stretch>
            <a:fillRect/>
          </a:stretch>
        </p:blipFill>
        <p:spPr>
          <a:xfrm>
            <a:off x="6947531" y="275871"/>
            <a:ext cx="3164430" cy="3153129"/>
          </a:xfrm>
          <a:prstGeom prst="ellipse">
            <a:avLst/>
          </a:prstGeom>
        </p:spPr>
      </p:pic>
    </p:spTree>
    <p:extLst>
      <p:ext uri="{BB962C8B-B14F-4D97-AF65-F5344CB8AC3E}">
        <p14:creationId xmlns:p14="http://schemas.microsoft.com/office/powerpoint/2010/main" val="66138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a:extLst>
              <a:ext uri="{FF2B5EF4-FFF2-40B4-BE49-F238E27FC236}">
                <a16:creationId xmlns:a16="http://schemas.microsoft.com/office/drawing/2014/main" id="{3A4CE96A-0204-DE85-6A16-072599AB2322}"/>
              </a:ext>
            </a:extLst>
          </p:cNvPr>
          <p:cNvSpPr txBox="1"/>
          <p:nvPr/>
        </p:nvSpPr>
        <p:spPr>
          <a:xfrm>
            <a:off x="623986" y="2079308"/>
            <a:ext cx="5472013" cy="221599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4400" b="0" i="0" u="none" strike="noStrike" kern="1200" cap="none" spc="0" normalizeH="0" baseline="0" noProof="0" dirty="0">
                <a:ln>
                  <a:noFill/>
                </a:ln>
                <a:solidFill>
                  <a:srgbClr val="BBC001"/>
                </a:solidFill>
                <a:effectLst/>
                <a:uLnTx/>
                <a:uFillTx/>
                <a:latin typeface="Tahoma" panose="020B0604030504040204" pitchFamily="34" charset="0"/>
                <a:ea typeface="Tahoma" panose="020B0604030504040204" pitchFamily="34" charset="0"/>
                <a:cs typeface="Tahoma" panose="020B0604030504040204" pitchFamily="34" charset="0"/>
              </a:rPr>
              <a:t>3. Doe je digiding! – vmbo/mbo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Tijdelijke aanduiding voor inhoud 5">
            <a:extLst>
              <a:ext uri="{FF2B5EF4-FFF2-40B4-BE49-F238E27FC236}">
                <a16:creationId xmlns:a16="http://schemas.microsoft.com/office/drawing/2014/main" id="{30562A6D-F095-20F6-F310-746A3E1793F1}"/>
              </a:ext>
            </a:extLst>
          </p:cNvPr>
          <p:cNvPicPr>
            <a:picLocks noChangeAspect="1"/>
          </p:cNvPicPr>
          <p:nvPr/>
        </p:nvPicPr>
        <p:blipFill rotWithShape="1">
          <a:blip r:embed="rId2">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pic>
        <p:nvPicPr>
          <p:cNvPr id="2" name="Afbeelding 1" descr="Afbeelding met tekst, Lettertype, Graphics, grafische vormgeving&#10;&#10;Automatisch gegenereerde beschrijving">
            <a:extLst>
              <a:ext uri="{FF2B5EF4-FFF2-40B4-BE49-F238E27FC236}">
                <a16:creationId xmlns:a16="http://schemas.microsoft.com/office/drawing/2014/main" id="{D7765CD4-9AF3-7BCD-8CE8-E44F1387BF46}"/>
              </a:ext>
            </a:extLst>
          </p:cNvPr>
          <p:cNvPicPr>
            <a:picLocks noChangeAspect="1"/>
          </p:cNvPicPr>
          <p:nvPr/>
        </p:nvPicPr>
        <p:blipFill>
          <a:blip r:embed="rId3"/>
          <a:stretch>
            <a:fillRect/>
          </a:stretch>
        </p:blipFill>
        <p:spPr>
          <a:xfrm>
            <a:off x="8308594" y="143824"/>
            <a:ext cx="3599695" cy="1935484"/>
          </a:xfrm>
          <a:prstGeom prst="rect">
            <a:avLst/>
          </a:prstGeom>
        </p:spPr>
      </p:pic>
    </p:spTree>
    <p:extLst>
      <p:ext uri="{BB962C8B-B14F-4D97-AF65-F5344CB8AC3E}">
        <p14:creationId xmlns:p14="http://schemas.microsoft.com/office/powerpoint/2010/main" val="3116550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0B8AAE7A-B0A0-240A-FFC9-79AA00978E50}"/>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3" name="Tijdelijke aanduiding voor inhoud 2">
            <a:extLst>
              <a:ext uri="{FF2B5EF4-FFF2-40B4-BE49-F238E27FC236}">
                <a16:creationId xmlns:a16="http://schemas.microsoft.com/office/drawing/2014/main" id="{09F8787E-1F12-7CD9-28F7-36D5386CC358}"/>
              </a:ext>
            </a:extLst>
          </p:cNvPr>
          <p:cNvSpPr>
            <a:spLocks noGrp="1"/>
          </p:cNvSpPr>
          <p:nvPr>
            <p:ph sz="half" idx="1"/>
          </p:nvPr>
        </p:nvSpPr>
        <p:spPr>
          <a:xfrm>
            <a:off x="708338" y="896977"/>
            <a:ext cx="5181600" cy="5064035"/>
          </a:xfrm>
        </p:spPr>
        <p:txBody>
          <a:bodyPr>
            <a:normAutofit/>
          </a:bodyPr>
          <a:lstStyle/>
          <a:p>
            <a:pPr marL="0" indent="0">
              <a:buFont typeface="Arial" panose="020B0604020202020204" pitchFamily="34" charset="0"/>
              <a:buNone/>
              <a:defRPr/>
            </a:pPr>
            <a:r>
              <a:rPr lang="nl-NL" altLang="nl-NL" b="1" dirty="0">
                <a:ea typeface="Tahoma" panose="020B0604030504040204" pitchFamily="34" charset="0"/>
                <a:cs typeface="Tahoma" panose="020B0604030504040204" pitchFamily="34" charset="0"/>
              </a:rPr>
              <a:t>Uitgangspunten</a:t>
            </a:r>
          </a:p>
          <a:p>
            <a:pPr marL="0" indent="0">
              <a:buFont typeface="Arial" panose="020B0604020202020204" pitchFamily="34" charset="0"/>
              <a:buNone/>
              <a:defRPr/>
            </a:pPr>
            <a:endParaRPr lang="nl-NL" altLang="nl-NL" sz="2400" i="1" dirty="0">
              <a:ea typeface="Tahoma" panose="020B0604030504040204" pitchFamily="34" charset="0"/>
              <a:cs typeface="Tahoma" panose="020B0604030504040204" pitchFamily="34" charset="0"/>
            </a:endParaRPr>
          </a:p>
          <a:p>
            <a:pPr marL="0" indent="0">
              <a:buFont typeface="Arial" panose="020B0604020202020204" pitchFamily="34" charset="0"/>
              <a:buNone/>
              <a:defRPr/>
            </a:pPr>
            <a:endParaRPr lang="nl-NL" altLang="nl-NL" sz="2400" i="1" dirty="0">
              <a:ea typeface="Tahoma" panose="020B0604030504040204" pitchFamily="34" charset="0"/>
              <a:cs typeface="Tahoma" panose="020B0604030504040204" pitchFamily="34" charset="0"/>
            </a:endParaRPr>
          </a:p>
          <a:p>
            <a:pPr>
              <a:defRPr/>
            </a:pPr>
            <a:r>
              <a:rPr lang="nl-NL" sz="2400" dirty="0">
                <a:ea typeface="Tahoma" panose="020B0604030504040204" pitchFamily="34" charset="0"/>
                <a:cs typeface="Tahoma" panose="020B0604030504040204" pitchFamily="34" charset="0"/>
              </a:rPr>
              <a:t>Aansluiten bij leefwereld doelgroep</a:t>
            </a:r>
          </a:p>
          <a:p>
            <a:pPr>
              <a:defRPr/>
            </a:pPr>
            <a:r>
              <a:rPr lang="nl-NL" sz="2400" dirty="0">
                <a:ea typeface="Tahoma" panose="020B0604030504040204" pitchFamily="34" charset="0"/>
                <a:cs typeface="Tahoma" panose="020B0604030504040204" pitchFamily="34" charset="0"/>
              </a:rPr>
              <a:t>Leren door doen (leerstof via online opdrachten)</a:t>
            </a:r>
          </a:p>
          <a:p>
            <a:pPr>
              <a:defRPr/>
            </a:pPr>
            <a:r>
              <a:rPr lang="nl-NL" sz="2400" dirty="0">
                <a:ea typeface="Tahoma" panose="020B0604030504040204" pitchFamily="34" charset="0"/>
                <a:cs typeface="Tahoma" panose="020B0604030504040204" pitchFamily="34" charset="0"/>
              </a:rPr>
              <a:t>Herhalen leerstof via kennischecks</a:t>
            </a:r>
          </a:p>
          <a:p>
            <a:pPr>
              <a:defRPr/>
            </a:pPr>
            <a:r>
              <a:rPr lang="nl-NL" sz="2400" dirty="0">
                <a:ea typeface="Tahoma" panose="020B0604030504040204" pitchFamily="34" charset="0"/>
                <a:cs typeface="Tahoma" panose="020B0604030504040204" pitchFamily="34" charset="0"/>
              </a:rPr>
              <a:t>Direct feedback </a:t>
            </a:r>
          </a:p>
          <a:p>
            <a:pPr>
              <a:defRPr/>
            </a:pPr>
            <a:r>
              <a:rPr lang="nl-NL" sz="2400" dirty="0">
                <a:solidFill>
                  <a:prstClr val="black"/>
                </a:solidFill>
                <a:ea typeface="Tahoma" panose="020B0604030504040204" pitchFamily="34" charset="0"/>
                <a:cs typeface="Tahoma" panose="020B0604030504040204" pitchFamily="34" charset="0"/>
              </a:rPr>
              <a:t>On- en offline leren (</a:t>
            </a:r>
            <a:r>
              <a:rPr lang="nl-NL" sz="2400" dirty="0" err="1">
                <a:solidFill>
                  <a:prstClr val="black"/>
                </a:solidFill>
                <a:ea typeface="Tahoma" panose="020B0604030504040204" pitchFamily="34" charset="0"/>
                <a:cs typeface="Tahoma" panose="020B0604030504040204" pitchFamily="34" charset="0"/>
              </a:rPr>
              <a:t>blended</a:t>
            </a:r>
            <a:r>
              <a:rPr lang="nl-NL" sz="2400" dirty="0">
                <a:solidFill>
                  <a:prstClr val="black"/>
                </a:solidFill>
                <a:ea typeface="Tahoma" panose="020B0604030504040204" pitchFamily="34" charset="0"/>
                <a:cs typeface="Tahoma" panose="020B0604030504040204" pitchFamily="34" charset="0"/>
              </a:rPr>
              <a:t>)</a:t>
            </a:r>
          </a:p>
          <a:p>
            <a:endParaRPr lang="nl-NL" dirty="0"/>
          </a:p>
        </p:txBody>
      </p:sp>
    </p:spTree>
    <p:extLst>
      <p:ext uri="{BB962C8B-B14F-4D97-AF65-F5344CB8AC3E}">
        <p14:creationId xmlns:p14="http://schemas.microsoft.com/office/powerpoint/2010/main" val="314853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0B8AAE7A-B0A0-240A-FFC9-79AA00978E50}"/>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1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3" name="Tijdelijke aanduiding voor inhoud 2">
            <a:extLst>
              <a:ext uri="{FF2B5EF4-FFF2-40B4-BE49-F238E27FC236}">
                <a16:creationId xmlns:a16="http://schemas.microsoft.com/office/drawing/2014/main" id="{09F8787E-1F12-7CD9-28F7-36D5386CC358}"/>
              </a:ext>
            </a:extLst>
          </p:cNvPr>
          <p:cNvSpPr>
            <a:spLocks noGrp="1"/>
          </p:cNvSpPr>
          <p:nvPr>
            <p:ph sz="half" idx="1"/>
          </p:nvPr>
        </p:nvSpPr>
        <p:spPr>
          <a:xfrm>
            <a:off x="708338" y="600968"/>
            <a:ext cx="5181600" cy="4351338"/>
          </a:xfrm>
        </p:spPr>
        <p:txBody>
          <a:bodyPr>
            <a:normAutofit/>
          </a:bodyPr>
          <a:lstStyle/>
          <a:p>
            <a:pPr marL="0" indent="0">
              <a:buFont typeface="Arial" panose="020B0604020202020204" pitchFamily="34" charset="0"/>
              <a:buNone/>
              <a:defRPr/>
            </a:pPr>
            <a:r>
              <a:rPr lang="nl-NL" b="1" dirty="0">
                <a:solidFill>
                  <a:prstClr val="black"/>
                </a:solidFill>
                <a:ea typeface="Tahoma" panose="020B0604030504040204" pitchFamily="34" charset="0"/>
                <a:cs typeface="Tahoma" panose="020B0604030504040204" pitchFamily="34" charset="0"/>
              </a:rPr>
              <a:t>10 modules</a:t>
            </a:r>
          </a:p>
          <a:p>
            <a:endParaRPr lang="nl-NL" dirty="0"/>
          </a:p>
        </p:txBody>
      </p:sp>
      <p:pic>
        <p:nvPicPr>
          <p:cNvPr id="6" name="Afbeelding 5">
            <a:extLst>
              <a:ext uri="{FF2B5EF4-FFF2-40B4-BE49-F238E27FC236}">
                <a16:creationId xmlns:a16="http://schemas.microsoft.com/office/drawing/2014/main" id="{AE89F581-F6A8-2147-464B-C48882DF4543}"/>
              </a:ext>
            </a:extLst>
          </p:cNvPr>
          <p:cNvPicPr>
            <a:picLocks noChangeAspect="1"/>
          </p:cNvPicPr>
          <p:nvPr/>
        </p:nvPicPr>
        <p:blipFill>
          <a:blip r:embed="rId4"/>
          <a:stretch>
            <a:fillRect/>
          </a:stretch>
        </p:blipFill>
        <p:spPr>
          <a:xfrm>
            <a:off x="1380048" y="1623450"/>
            <a:ext cx="9207238" cy="3328856"/>
          </a:xfrm>
          <a:prstGeom prst="rect">
            <a:avLst/>
          </a:prstGeom>
        </p:spPr>
      </p:pic>
    </p:spTree>
    <p:extLst>
      <p:ext uri="{BB962C8B-B14F-4D97-AF65-F5344CB8AC3E}">
        <p14:creationId xmlns:p14="http://schemas.microsoft.com/office/powerpoint/2010/main" val="1211066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8C668D50-9F7A-3E22-CFA8-05F9276DF00F}"/>
              </a:ext>
            </a:extLst>
          </p:cNvPr>
          <p:cNvSpPr txBox="1"/>
          <p:nvPr/>
        </p:nvSpPr>
        <p:spPr>
          <a:xfrm>
            <a:off x="646176" y="852986"/>
            <a:ext cx="1775999"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prstClr val="black"/>
                </a:solidFill>
                <a:effectLst/>
                <a:uLnTx/>
                <a:uFillTx/>
                <a:latin typeface="Calibri" panose="020F0502020204030204"/>
                <a:ea typeface="+mn-ea"/>
                <a:cs typeface="+mn-cs"/>
              </a:rPr>
              <a:t>Resultaten</a:t>
            </a:r>
          </a:p>
        </p:txBody>
      </p:sp>
      <p:sp>
        <p:nvSpPr>
          <p:cNvPr id="4" name="Tekstvak 3">
            <a:extLst>
              <a:ext uri="{FF2B5EF4-FFF2-40B4-BE49-F238E27FC236}">
                <a16:creationId xmlns:a16="http://schemas.microsoft.com/office/drawing/2014/main" id="{BE8C53A8-6DF8-4F49-3AEE-886A84C05FD4}"/>
              </a:ext>
            </a:extLst>
          </p:cNvPr>
          <p:cNvSpPr txBox="1"/>
          <p:nvPr/>
        </p:nvSpPr>
        <p:spPr>
          <a:xfrm>
            <a:off x="646176" y="2505670"/>
            <a:ext cx="2487168" cy="92333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Mijn klassen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Resultaten volgen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Certificaat na afloop</a:t>
            </a:r>
          </a:p>
        </p:txBody>
      </p:sp>
      <p:pic>
        <p:nvPicPr>
          <p:cNvPr id="7" name="Afbeelding 6" descr="Witte pijlen die op het asfalt zijn geverfd">
            <a:extLst>
              <a:ext uri="{FF2B5EF4-FFF2-40B4-BE49-F238E27FC236}">
                <a16:creationId xmlns:a16="http://schemas.microsoft.com/office/drawing/2014/main" id="{F626917F-08A1-9671-D026-BCF9BCBEE880}"/>
              </a:ext>
            </a:extLst>
          </p:cNvPr>
          <p:cNvPicPr>
            <a:picLocks noChangeAspect="1"/>
          </p:cNvPicPr>
          <p:nvPr/>
        </p:nvPicPr>
        <p:blipFill>
          <a:blip r:embed="rId3"/>
          <a:stretch>
            <a:fillRect/>
          </a:stretch>
        </p:blipFill>
        <p:spPr>
          <a:xfrm>
            <a:off x="4157472" y="1"/>
            <a:ext cx="8648747" cy="6108915"/>
          </a:xfrm>
          <a:prstGeom prst="rect">
            <a:avLst/>
          </a:prstGeom>
          <a:effectLst>
            <a:softEdge rad="635000"/>
          </a:effectLst>
        </p:spPr>
      </p:pic>
    </p:spTree>
    <p:extLst>
      <p:ext uri="{BB962C8B-B14F-4D97-AF65-F5344CB8AC3E}">
        <p14:creationId xmlns:p14="http://schemas.microsoft.com/office/powerpoint/2010/main" val="21199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wit, zwart-wit&#10;&#10;Automatisch gegenereerde beschrijving">
            <a:extLst>
              <a:ext uri="{FF2B5EF4-FFF2-40B4-BE49-F238E27FC236}">
                <a16:creationId xmlns:a16="http://schemas.microsoft.com/office/drawing/2014/main" id="{A71E3987-3EDE-ED01-AE38-5D47BF1EF9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62" y="0"/>
            <a:ext cx="12209662" cy="6858000"/>
          </a:xfrm>
          <a:prstGeom prst="rect">
            <a:avLst/>
          </a:prstGeom>
        </p:spPr>
      </p:pic>
      <p:sp>
        <p:nvSpPr>
          <p:cNvPr id="7" name="Tekstvak 6">
            <a:extLst>
              <a:ext uri="{FF2B5EF4-FFF2-40B4-BE49-F238E27FC236}">
                <a16:creationId xmlns:a16="http://schemas.microsoft.com/office/drawing/2014/main" id="{3A4CE96A-0204-DE85-6A16-072599AB2322}"/>
              </a:ext>
            </a:extLst>
          </p:cNvPr>
          <p:cNvSpPr txBox="1"/>
          <p:nvPr/>
        </p:nvSpPr>
        <p:spPr>
          <a:xfrm>
            <a:off x="459660" y="2320999"/>
            <a:ext cx="5046685" cy="221599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4400" b="0" i="0" u="none" strike="noStrike" kern="1200" cap="none" spc="0" normalizeH="0" baseline="0" noProof="0" dirty="0">
                <a:ln>
                  <a:noFill/>
                </a:ln>
                <a:solidFill>
                  <a:srgbClr val="BBC001"/>
                </a:solidFill>
                <a:effectLst/>
                <a:uLnTx/>
                <a:uFillTx/>
                <a:latin typeface="Tahoma" panose="020B0604030504040204" pitchFamily="34" charset="0"/>
                <a:ea typeface="Tahoma" panose="020B0604030504040204" pitchFamily="34" charset="0"/>
                <a:cs typeface="Tahoma" panose="020B0604030504040204" pitchFamily="34" charset="0"/>
              </a:rPr>
              <a:t>4. Doe je digiding! – praktijkonderwijs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Tijdelijke aanduiding voor inhoud 5">
            <a:extLst>
              <a:ext uri="{FF2B5EF4-FFF2-40B4-BE49-F238E27FC236}">
                <a16:creationId xmlns:a16="http://schemas.microsoft.com/office/drawing/2014/main" id="{30562A6D-F095-20F6-F310-746A3E1793F1}"/>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DB02F7C1-D514-5B33-C3E9-935ABDF125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9849" y="139045"/>
            <a:ext cx="3572986" cy="1921123"/>
          </a:xfrm>
          <a:prstGeom prst="rect">
            <a:avLst/>
          </a:prstGeom>
        </p:spPr>
      </p:pic>
    </p:spTree>
    <p:extLst>
      <p:ext uri="{BB962C8B-B14F-4D97-AF65-F5344CB8AC3E}">
        <p14:creationId xmlns:p14="http://schemas.microsoft.com/office/powerpoint/2010/main" val="246620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F457C12E-8720-A663-A045-1A29DC8EDC10}"/>
              </a:ext>
            </a:extLst>
          </p:cNvPr>
          <p:cNvPicPr>
            <a:picLocks noGrp="1" noChangeAspect="1"/>
          </p:cNvPicPr>
          <p:nvPr>
            <p:ph sz="half" idx="2"/>
          </p:nvPr>
        </p:nvPicPr>
        <p:blipFill>
          <a:blip r:embed="rId3"/>
          <a:srcRect l="26661" r="26661"/>
          <a:stretch/>
        </p:blipFill>
        <p:spPr>
          <a:xfrm>
            <a:off x="0"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Tijdelijke aanduiding voor inhoud 2">
            <a:extLst>
              <a:ext uri="{FF2B5EF4-FFF2-40B4-BE49-F238E27FC236}">
                <a16:creationId xmlns:a16="http://schemas.microsoft.com/office/drawing/2014/main" id="{69CE7B5A-D3B0-406E-F530-FA59787EAEA7}"/>
              </a:ext>
            </a:extLst>
          </p:cNvPr>
          <p:cNvSpPr>
            <a:spLocks noGrp="1"/>
          </p:cNvSpPr>
          <p:nvPr>
            <p:ph sz="half" idx="1"/>
          </p:nvPr>
        </p:nvSpPr>
        <p:spPr>
          <a:xfrm>
            <a:off x="6417734" y="976312"/>
            <a:ext cx="5291663" cy="3752849"/>
          </a:xfrm>
        </p:spPr>
        <p:txBody>
          <a:bodyPr vert="horz" lIns="91440" tIns="45720" rIns="91440" bIns="45720" rtlCol="0">
            <a:normAutofit/>
          </a:bodyPr>
          <a:lstStyle/>
          <a:p>
            <a:r>
              <a:rPr lang="en-US" sz="2400" dirty="0" err="1"/>
              <a:t>Vijf</a:t>
            </a:r>
            <a:r>
              <a:rPr lang="en-US" sz="2400" dirty="0"/>
              <a:t> modules </a:t>
            </a:r>
          </a:p>
          <a:p>
            <a:r>
              <a:rPr lang="nl-NL" sz="2400" dirty="0">
                <a:solidFill>
                  <a:prstClr val="black"/>
                </a:solidFill>
                <a:ea typeface="Tahoma" panose="020B0604030504040204" pitchFamily="34" charset="0"/>
                <a:cs typeface="Tahoma" panose="020B0604030504040204" pitchFamily="34" charset="0"/>
              </a:rPr>
              <a:t>L</a:t>
            </a:r>
            <a:r>
              <a:rPr kumimoji="0" lang="nl-NL" sz="2400" b="0" i="0" u="none" strike="noStrike" kern="1200" cap="none" spc="0" normalizeH="0" baseline="0" noProof="0" dirty="0" err="1">
                <a:ln>
                  <a:noFill/>
                </a:ln>
                <a:solidFill>
                  <a:prstClr val="black"/>
                </a:solidFill>
                <a:effectLst/>
                <a:uLnTx/>
                <a:uFillTx/>
                <a:ea typeface="Tahoma" panose="020B0604030504040204" pitchFamily="34" charset="0"/>
                <a:cs typeface="Tahoma" panose="020B0604030504040204" pitchFamily="34" charset="0"/>
              </a:rPr>
              <a:t>eerjaar</a:t>
            </a:r>
            <a:r>
              <a:rPr kumimoji="0" lang="nl-NL" sz="24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 4 of 5</a:t>
            </a:r>
            <a:endParaRPr lang="en-US" sz="2400" dirty="0"/>
          </a:p>
          <a:p>
            <a:r>
              <a:rPr lang="en-US" sz="2400" dirty="0" err="1"/>
              <a:t>Klassikale</a:t>
            </a:r>
            <a:r>
              <a:rPr lang="en-US" sz="2400" dirty="0"/>
              <a:t> lessen</a:t>
            </a:r>
          </a:p>
          <a:p>
            <a:r>
              <a:rPr lang="en-US" sz="2400" dirty="0" err="1"/>
              <a:t>Iedere</a:t>
            </a:r>
            <a:r>
              <a:rPr lang="en-US" sz="2400" dirty="0"/>
              <a:t> module </a:t>
            </a:r>
            <a:r>
              <a:rPr lang="en-US" sz="2400" dirty="0" err="1"/>
              <a:t>bevat</a:t>
            </a:r>
            <a:r>
              <a:rPr lang="en-US" sz="2400" dirty="0"/>
              <a:t> </a:t>
            </a:r>
            <a:r>
              <a:rPr lang="en-US" sz="2400" dirty="0" err="1"/>
              <a:t>lesstof</a:t>
            </a:r>
            <a:r>
              <a:rPr lang="en-US" sz="2400" dirty="0"/>
              <a:t> </a:t>
            </a:r>
            <a:r>
              <a:rPr lang="en-US" sz="2400" dirty="0" err="1"/>
              <a:t>voor</a:t>
            </a:r>
            <a:r>
              <a:rPr lang="en-US" sz="2400" dirty="0"/>
              <a:t> twee lessen van 45 </a:t>
            </a:r>
            <a:r>
              <a:rPr lang="en-US" sz="2400" dirty="0" err="1"/>
              <a:t>minuten</a:t>
            </a:r>
            <a:endParaRPr lang="en-US" sz="2400" dirty="0"/>
          </a:p>
          <a:p>
            <a:r>
              <a:rPr lang="en-US" sz="2400" dirty="0"/>
              <a:t>Kant en </a:t>
            </a:r>
            <a:r>
              <a:rPr lang="en-US" sz="2400" dirty="0" err="1"/>
              <a:t>klare</a:t>
            </a:r>
            <a:r>
              <a:rPr lang="en-US" sz="2400" dirty="0"/>
              <a:t> </a:t>
            </a:r>
            <a:r>
              <a:rPr lang="en-US" sz="2400" dirty="0" err="1"/>
              <a:t>digibord-presentaties</a:t>
            </a:r>
            <a:r>
              <a:rPr lang="en-US" sz="2400" dirty="0"/>
              <a:t>, </a:t>
            </a:r>
            <a:r>
              <a:rPr lang="en-US" sz="2400" dirty="0" err="1"/>
              <a:t>werkbladen</a:t>
            </a:r>
            <a:r>
              <a:rPr lang="en-US" sz="2400" dirty="0"/>
              <a:t> en </a:t>
            </a:r>
            <a:r>
              <a:rPr lang="en-US" sz="2400" dirty="0" err="1"/>
              <a:t>docentenhandleiding</a:t>
            </a:r>
            <a:endParaRPr lang="en-US" sz="2400" dirty="0"/>
          </a:p>
          <a:p>
            <a:endParaRPr lang="en-US" sz="2400" dirty="0"/>
          </a:p>
          <a:p>
            <a:endParaRPr lang="en-US" sz="1800" dirty="0"/>
          </a:p>
        </p:txBody>
      </p:sp>
    </p:spTree>
    <p:extLst>
      <p:ext uri="{BB962C8B-B14F-4D97-AF65-F5344CB8AC3E}">
        <p14:creationId xmlns:p14="http://schemas.microsoft.com/office/powerpoint/2010/main" val="3747188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7">
            <a:extLst>
              <a:ext uri="{FF2B5EF4-FFF2-40B4-BE49-F238E27FC236}">
                <a16:creationId xmlns:a16="http://schemas.microsoft.com/office/drawing/2014/main" id="{7BDC4B08-F4CE-C087-3116-041A1B0679F0}"/>
              </a:ext>
            </a:extLst>
          </p:cNvPr>
          <p:cNvPicPr>
            <a:picLocks noChangeAspect="1"/>
          </p:cNvPicPr>
          <p:nvPr/>
        </p:nvPicPr>
        <p:blipFill>
          <a:blip r:embed="rId3"/>
          <a:stretch>
            <a:fillRect/>
          </a:stretch>
        </p:blipFill>
        <p:spPr>
          <a:xfrm>
            <a:off x="2139950" y="889141"/>
            <a:ext cx="7912100" cy="4238176"/>
          </a:xfrm>
          <a:prstGeom prst="rect">
            <a:avLst/>
          </a:prstGeom>
        </p:spPr>
      </p:pic>
    </p:spTree>
    <p:extLst>
      <p:ext uri="{BB962C8B-B14F-4D97-AF65-F5344CB8AC3E}">
        <p14:creationId xmlns:p14="http://schemas.microsoft.com/office/powerpoint/2010/main" val="253029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0B8AAE7A-B0A0-240A-FFC9-79AA00978E50}"/>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3" name="Tijdelijke aanduiding voor inhoud 2">
            <a:extLst>
              <a:ext uri="{FF2B5EF4-FFF2-40B4-BE49-F238E27FC236}">
                <a16:creationId xmlns:a16="http://schemas.microsoft.com/office/drawing/2014/main" id="{09F8787E-1F12-7CD9-28F7-36D5386CC358}"/>
              </a:ext>
            </a:extLst>
          </p:cNvPr>
          <p:cNvSpPr>
            <a:spLocks noGrp="1"/>
          </p:cNvSpPr>
          <p:nvPr>
            <p:ph sz="half" idx="1"/>
          </p:nvPr>
        </p:nvSpPr>
        <p:spPr>
          <a:xfrm>
            <a:off x="662367" y="1469231"/>
            <a:ext cx="5181600" cy="4351338"/>
          </a:xfrm>
        </p:spPr>
        <p:txBody>
          <a:bodyPr>
            <a:normAutofit fontScale="92500" lnSpcReduction="10000"/>
          </a:bodyPr>
          <a:lstStyle/>
          <a:p>
            <a:pPr marL="0" indent="0">
              <a:buFont typeface="Arial" panose="020B0604020202020204" pitchFamily="34" charset="0"/>
              <a:buNone/>
              <a:defRPr/>
            </a:pPr>
            <a:r>
              <a:rPr lang="nl-NL" altLang="nl-NL" sz="2600" dirty="0">
                <a:ea typeface="Tahoma" panose="020B0604030504040204" pitchFamily="34" charset="0"/>
                <a:cs typeface="Tahoma" panose="020B0604030504040204" pitchFamily="34" charset="0"/>
              </a:rPr>
              <a:t>Uitgangspunten</a:t>
            </a:r>
          </a:p>
          <a:p>
            <a:pPr marL="0" indent="0">
              <a:buFont typeface="Arial" panose="020B0604020202020204" pitchFamily="34" charset="0"/>
              <a:buNone/>
              <a:defRPr/>
            </a:pPr>
            <a:endParaRPr lang="nl-NL" altLang="nl-NL" sz="2600" i="1" dirty="0">
              <a:ea typeface="Tahoma" panose="020B0604030504040204" pitchFamily="34" charset="0"/>
              <a:cs typeface="Tahoma" panose="020B0604030504040204" pitchFamily="34" charset="0"/>
            </a:endParaRPr>
          </a:p>
          <a:p>
            <a:pPr>
              <a:defRPr/>
            </a:pPr>
            <a:r>
              <a:rPr lang="nl-NL" sz="2600" dirty="0">
                <a:ea typeface="Tahoma" panose="020B0604030504040204" pitchFamily="34" charset="0"/>
                <a:cs typeface="Tahoma" panose="020B0604030504040204" pitchFamily="34" charset="0"/>
              </a:rPr>
              <a:t>Aansluiten bij leefwereld doelgroep</a:t>
            </a:r>
          </a:p>
          <a:p>
            <a:pPr>
              <a:defRPr/>
            </a:pPr>
            <a:r>
              <a:rPr lang="nl-NL" sz="2600" dirty="0">
                <a:ea typeface="Tahoma" panose="020B0604030504040204" pitchFamily="34" charset="0"/>
                <a:cs typeface="Tahoma" panose="020B0604030504040204" pitchFamily="34" charset="0"/>
              </a:rPr>
              <a:t>Leren door doen</a:t>
            </a:r>
          </a:p>
          <a:p>
            <a:pPr>
              <a:defRPr/>
            </a:pPr>
            <a:r>
              <a:rPr lang="nl-NL" sz="2600" dirty="0"/>
              <a:t>Klassikale les met activerende onderdelen </a:t>
            </a:r>
          </a:p>
          <a:p>
            <a:pPr>
              <a:defRPr/>
            </a:pPr>
            <a:r>
              <a:rPr lang="nl-NL" sz="2600" dirty="0"/>
              <a:t>Zoekopdrachten die in tweetallen kunnen worden uitgevoerd </a:t>
            </a:r>
          </a:p>
          <a:p>
            <a:pPr>
              <a:defRPr/>
            </a:pPr>
            <a:r>
              <a:rPr lang="nl-NL" sz="2600" dirty="0"/>
              <a:t>Nadruk op praktische zaken: wat betekent de (digitale) overheid in jouw leven?</a:t>
            </a:r>
          </a:p>
          <a:p>
            <a:pPr>
              <a:defRPr/>
            </a:pPr>
            <a:endParaRPr lang="nl-NL" dirty="0"/>
          </a:p>
        </p:txBody>
      </p:sp>
    </p:spTree>
    <p:extLst>
      <p:ext uri="{BB962C8B-B14F-4D97-AF65-F5344CB8AC3E}">
        <p14:creationId xmlns:p14="http://schemas.microsoft.com/office/powerpoint/2010/main" val="3669533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descr="Afbeelding met wit, zwart-wit&#10;&#10;Automatisch gegenereerde beschrijving">
            <a:extLst>
              <a:ext uri="{FF2B5EF4-FFF2-40B4-BE49-F238E27FC236}">
                <a16:creationId xmlns:a16="http://schemas.microsoft.com/office/drawing/2014/main" id="{BBE2D14D-F50F-86CF-7634-6CF2D3D3D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980"/>
            <a:ext cx="12229177" cy="6858000"/>
          </a:xfrm>
          <a:prstGeom prst="rect">
            <a:avLst/>
          </a:prstGeom>
        </p:spPr>
      </p:pic>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217013" y="2462232"/>
            <a:ext cx="6314070" cy="2936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Afbeelding 1">
            <a:extLst>
              <a:ext uri="{FF2B5EF4-FFF2-40B4-BE49-F238E27FC236}">
                <a16:creationId xmlns:a16="http://schemas.microsoft.com/office/drawing/2014/main" id="{C6347611-16AF-4C86-C74C-CCCC6DDBE862}"/>
              </a:ext>
            </a:extLst>
          </p:cNvPr>
          <p:cNvPicPr>
            <a:picLocks noChangeAspect="1"/>
          </p:cNvPicPr>
          <p:nvPr/>
        </p:nvPicPr>
        <p:blipFill>
          <a:blip r:embed="rId4"/>
          <a:stretch>
            <a:fillRect/>
          </a:stretch>
        </p:blipFill>
        <p:spPr>
          <a:xfrm rot="21078301">
            <a:off x="727518" y="928384"/>
            <a:ext cx="3428044" cy="47981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Afbeelding 3">
            <a:extLst>
              <a:ext uri="{FF2B5EF4-FFF2-40B4-BE49-F238E27FC236}">
                <a16:creationId xmlns:a16="http://schemas.microsoft.com/office/drawing/2014/main" id="{5E09690E-8D12-D221-6091-9EB866B6E226}"/>
              </a:ext>
            </a:extLst>
          </p:cNvPr>
          <p:cNvPicPr>
            <a:picLocks noChangeAspect="1"/>
          </p:cNvPicPr>
          <p:nvPr/>
        </p:nvPicPr>
        <p:blipFill>
          <a:blip r:embed="rId5"/>
          <a:stretch>
            <a:fillRect/>
          </a:stretch>
        </p:blipFill>
        <p:spPr>
          <a:xfrm rot="723083">
            <a:off x="7917378" y="810361"/>
            <a:ext cx="3510415" cy="5034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Afbeelding 2">
            <a:extLst>
              <a:ext uri="{FF2B5EF4-FFF2-40B4-BE49-F238E27FC236}">
                <a16:creationId xmlns:a16="http://schemas.microsoft.com/office/drawing/2014/main" id="{BADFBA32-0CB4-4204-4CE5-A6F89421DBF9}"/>
              </a:ext>
            </a:extLst>
          </p:cNvPr>
          <p:cNvPicPr>
            <a:picLocks noChangeAspect="1"/>
          </p:cNvPicPr>
          <p:nvPr/>
        </p:nvPicPr>
        <p:blipFill>
          <a:blip r:embed="rId6"/>
          <a:stretch>
            <a:fillRect/>
          </a:stretch>
        </p:blipFill>
        <p:spPr>
          <a:xfrm>
            <a:off x="4293751" y="499368"/>
            <a:ext cx="3567230" cy="50407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7437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CD496-E6BA-BCCC-66F4-11CFD1B1CB6B}"/>
            </a:ext>
          </a:extLst>
        </p:cNvPr>
        <p:cNvGrpSpPr/>
        <p:nvPr/>
      </p:nvGrpSpPr>
      <p:grpSpPr>
        <a:xfrm>
          <a:off x="0" y="0"/>
          <a:ext cx="0" cy="0"/>
          <a:chOff x="0" y="0"/>
          <a:chExt cx="0" cy="0"/>
        </a:xfrm>
      </p:grpSpPr>
      <p:pic>
        <p:nvPicPr>
          <p:cNvPr id="3" name="Afbeelding 2" descr="Afbeelding met wit, zwart-wit&#10;&#10;Automatisch gegenereerde beschrijving">
            <a:extLst>
              <a:ext uri="{FF2B5EF4-FFF2-40B4-BE49-F238E27FC236}">
                <a16:creationId xmlns:a16="http://schemas.microsoft.com/office/drawing/2014/main" id="{C065FAFB-0408-1990-1A50-C63AF3A9F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62" y="0"/>
            <a:ext cx="12209662" cy="6858000"/>
          </a:xfrm>
          <a:prstGeom prst="rect">
            <a:avLst/>
          </a:prstGeom>
        </p:spPr>
      </p:pic>
      <p:sp>
        <p:nvSpPr>
          <p:cNvPr id="7" name="Tekstvak 6">
            <a:extLst>
              <a:ext uri="{FF2B5EF4-FFF2-40B4-BE49-F238E27FC236}">
                <a16:creationId xmlns:a16="http://schemas.microsoft.com/office/drawing/2014/main" id="{AB4510BA-425B-8253-840E-C866477DB893}"/>
              </a:ext>
            </a:extLst>
          </p:cNvPr>
          <p:cNvSpPr txBox="1"/>
          <p:nvPr/>
        </p:nvSpPr>
        <p:spPr>
          <a:xfrm>
            <a:off x="459660" y="2320999"/>
            <a:ext cx="5046685" cy="221599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4400" b="0" i="0" u="none" strike="noStrike" kern="1200" cap="none" spc="0" normalizeH="0" baseline="0" noProof="0" dirty="0">
                <a:ln>
                  <a:noFill/>
                </a:ln>
                <a:solidFill>
                  <a:srgbClr val="BBC001"/>
                </a:solidFill>
                <a:effectLst/>
                <a:uLnTx/>
                <a:uFillTx/>
                <a:latin typeface="Tahoma" panose="020B0604030504040204" pitchFamily="34" charset="0"/>
                <a:ea typeface="Tahoma" panose="020B0604030504040204" pitchFamily="34" charset="0"/>
                <a:cs typeface="Tahoma" panose="020B0604030504040204" pitchFamily="34" charset="0"/>
              </a:rPr>
              <a:t>5. Doe je digiding! – havo/vwo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Tijdelijke aanduiding voor inhoud 5">
            <a:extLst>
              <a:ext uri="{FF2B5EF4-FFF2-40B4-BE49-F238E27FC236}">
                <a16:creationId xmlns:a16="http://schemas.microsoft.com/office/drawing/2014/main" id="{F0E04497-21AA-DE87-0A3C-AD56B6E0AC02}"/>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pic>
        <p:nvPicPr>
          <p:cNvPr id="4" name="Afbeelding 3">
            <a:extLst>
              <a:ext uri="{FF2B5EF4-FFF2-40B4-BE49-F238E27FC236}">
                <a16:creationId xmlns:a16="http://schemas.microsoft.com/office/drawing/2014/main" id="{70E390AC-3DD9-5C5C-B287-19E1F994F734}"/>
              </a:ext>
            </a:extLst>
          </p:cNvPr>
          <p:cNvPicPr>
            <a:picLocks noChangeAspect="1"/>
          </p:cNvPicPr>
          <p:nvPr/>
        </p:nvPicPr>
        <p:blipFill>
          <a:blip r:embed="rId4"/>
          <a:srcRect/>
          <a:stretch/>
        </p:blipFill>
        <p:spPr>
          <a:xfrm>
            <a:off x="8320200" y="139045"/>
            <a:ext cx="3572283" cy="1921123"/>
          </a:xfrm>
          <a:prstGeom prst="rect">
            <a:avLst/>
          </a:prstGeom>
        </p:spPr>
      </p:pic>
    </p:spTree>
    <p:extLst>
      <p:ext uri="{BB962C8B-B14F-4D97-AF65-F5344CB8AC3E}">
        <p14:creationId xmlns:p14="http://schemas.microsoft.com/office/powerpoint/2010/main" val="207294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wit, zwart-wit&#10;&#10;Automatisch gegenereerde beschrijving">
            <a:extLst>
              <a:ext uri="{FF2B5EF4-FFF2-40B4-BE49-F238E27FC236}">
                <a16:creationId xmlns:a16="http://schemas.microsoft.com/office/drawing/2014/main" id="{A71E3987-3EDE-ED01-AE38-5D47BF1EF9A9}"/>
              </a:ext>
            </a:extLst>
          </p:cNvPr>
          <p:cNvPicPr>
            <a:picLocks noChangeAspect="1"/>
          </p:cNvPicPr>
          <p:nvPr/>
        </p:nvPicPr>
        <p:blipFill rotWithShape="1">
          <a:blip r:embed="rId3">
            <a:extLst>
              <a:ext uri="{28A0092B-C50C-407E-A947-70E740481C1C}">
                <a14:useLocalDpi xmlns:a14="http://schemas.microsoft.com/office/drawing/2010/main" val="0"/>
              </a:ext>
            </a:extLst>
          </a:blip>
          <a:srcRect l="68" t="38353" r="-68" b="-38353"/>
          <a:stretch/>
        </p:blipFill>
        <p:spPr>
          <a:xfrm>
            <a:off x="0" y="0"/>
            <a:ext cx="12209662" cy="11204160"/>
          </a:xfrm>
          <a:prstGeom prst="rect">
            <a:avLst/>
          </a:prstGeom>
        </p:spPr>
      </p:pic>
      <p:pic>
        <p:nvPicPr>
          <p:cNvPr id="6" name="Tijdelijke aanduiding voor inhoud 5">
            <a:extLst>
              <a:ext uri="{FF2B5EF4-FFF2-40B4-BE49-F238E27FC236}">
                <a16:creationId xmlns:a16="http://schemas.microsoft.com/office/drawing/2014/main" id="{ECEF0AE8-16E8-ED7D-C30F-095C4B4C5C41}"/>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2850" r="31732"/>
          <a:stretch/>
        </p:blipFill>
        <p:spPr>
          <a:xfrm>
            <a:off x="5975084" y="66974"/>
            <a:ext cx="6161324"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effectLst>
            <a:softEdge rad="635000"/>
          </a:effectLst>
        </p:spPr>
      </p:pic>
      <p:pic>
        <p:nvPicPr>
          <p:cNvPr id="9" name="Afbeelding 8" descr="Afbeelding met tekst, Lettertype, schermopname, logo&#10;&#10;Automatisch gegenereerde beschrijving">
            <a:extLst>
              <a:ext uri="{FF2B5EF4-FFF2-40B4-BE49-F238E27FC236}">
                <a16:creationId xmlns:a16="http://schemas.microsoft.com/office/drawing/2014/main" id="{152075D1-8B6D-3C94-712A-0CD12EFD42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383" y="6168058"/>
            <a:ext cx="1849592" cy="629769"/>
          </a:xfrm>
          <a:prstGeom prst="rect">
            <a:avLst/>
          </a:prstGeom>
        </p:spPr>
      </p:pic>
      <p:pic>
        <p:nvPicPr>
          <p:cNvPr id="7" name="Afbeelding 6" descr="Afbeelding met tekst, Lettertype, Graphics, grafische vormgeving&#10;&#10;Automatisch gegenereerde beschrijving">
            <a:extLst>
              <a:ext uri="{FF2B5EF4-FFF2-40B4-BE49-F238E27FC236}">
                <a16:creationId xmlns:a16="http://schemas.microsoft.com/office/drawing/2014/main" id="{45BE2F24-9990-1924-4921-C3471C4844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65351" y="26071"/>
            <a:ext cx="3716398" cy="1997564"/>
          </a:xfrm>
          <a:prstGeom prst="rect">
            <a:avLst/>
          </a:prstGeom>
        </p:spPr>
      </p:pic>
      <p:pic>
        <p:nvPicPr>
          <p:cNvPr id="5" name="Tijdelijke aanduiding voor inhoud 11" descr="Afbeelding met tekst, Lettertype, Graphics, schermopname&#10;&#10;Automatisch gegenereerde beschrijving">
            <a:extLst>
              <a:ext uri="{FF2B5EF4-FFF2-40B4-BE49-F238E27FC236}">
                <a16:creationId xmlns:a16="http://schemas.microsoft.com/office/drawing/2014/main" id="{F1F71C20-C41D-6D23-500D-C266729802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13313" y="5935047"/>
            <a:ext cx="922943" cy="922943"/>
          </a:xfrm>
          <a:prstGeom prst="rect">
            <a:avLst/>
          </a:prstGeom>
        </p:spPr>
      </p:pic>
      <p:pic>
        <p:nvPicPr>
          <p:cNvPr id="15" name="Tijdelijke aanduiding voor inhoud 14" descr="Afbeelding met Lettertype, Graphics, tekst, geel&#10;&#10;Automatisch gegenereerde beschrijving">
            <a:extLst>
              <a:ext uri="{FF2B5EF4-FFF2-40B4-BE49-F238E27FC236}">
                <a16:creationId xmlns:a16="http://schemas.microsoft.com/office/drawing/2014/main" id="{80F5F758-D755-6468-1A4A-27ABB2476F90}"/>
              </a:ext>
            </a:extLst>
          </p:cNvPr>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10925718" y="6240026"/>
            <a:ext cx="1129899" cy="551000"/>
          </a:xfrm>
        </p:spPr>
      </p:pic>
      <p:sp>
        <p:nvSpPr>
          <p:cNvPr id="4" name="Ondertitel 2">
            <a:extLst>
              <a:ext uri="{FF2B5EF4-FFF2-40B4-BE49-F238E27FC236}">
                <a16:creationId xmlns:a16="http://schemas.microsoft.com/office/drawing/2014/main" id="{9B15355B-97F5-C761-D522-CB98760EC255}"/>
              </a:ext>
            </a:extLst>
          </p:cNvPr>
          <p:cNvSpPr txBox="1">
            <a:spLocks noChangeAspect="1"/>
          </p:cNvSpPr>
          <p:nvPr/>
        </p:nvSpPr>
        <p:spPr>
          <a:xfrm>
            <a:off x="254688" y="1001807"/>
            <a:ext cx="1765734" cy="1765734"/>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32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rPr>
              <a:t>Digitale overheid en veiligheid</a:t>
            </a:r>
          </a:p>
        </p:txBody>
      </p:sp>
      <p:sp>
        <p:nvSpPr>
          <p:cNvPr id="10" name="Ondertitel 2">
            <a:extLst>
              <a:ext uri="{FF2B5EF4-FFF2-40B4-BE49-F238E27FC236}">
                <a16:creationId xmlns:a16="http://schemas.microsoft.com/office/drawing/2014/main" id="{49FAB29D-74BC-A7F3-EF86-7BA6100A157E}"/>
              </a:ext>
            </a:extLst>
          </p:cNvPr>
          <p:cNvSpPr txBox="1">
            <a:spLocks noChangeAspect="1"/>
          </p:cNvSpPr>
          <p:nvPr/>
        </p:nvSpPr>
        <p:spPr>
          <a:xfrm>
            <a:off x="304229" y="4002366"/>
            <a:ext cx="1765735" cy="1765735"/>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err="1">
                <a:ln>
                  <a:noFill/>
                </a:ln>
                <a:solidFill>
                  <a:srgbClr val="000000"/>
                </a:solidFill>
                <a:effectLst/>
                <a:uLnTx/>
                <a:uFillTx/>
                <a:latin typeface="Museo 500" panose="02000000000000000000" pitchFamily="50" charset="0"/>
                <a:ea typeface="+mn-ea"/>
                <a:cs typeface="+mn-cs"/>
              </a:rPr>
              <a:t>Zorgver-zekering</a:t>
            </a:r>
            <a:endPar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endParaRPr>
          </a:p>
        </p:txBody>
      </p:sp>
      <p:sp>
        <p:nvSpPr>
          <p:cNvPr id="11" name="Ondertitel 2">
            <a:extLst>
              <a:ext uri="{FF2B5EF4-FFF2-40B4-BE49-F238E27FC236}">
                <a16:creationId xmlns:a16="http://schemas.microsoft.com/office/drawing/2014/main" id="{B401AE74-40BC-7E5C-9031-B41099D7919A}"/>
              </a:ext>
            </a:extLst>
          </p:cNvPr>
          <p:cNvSpPr txBox="1">
            <a:spLocks noChangeAspect="1"/>
          </p:cNvSpPr>
          <p:nvPr/>
        </p:nvSpPr>
        <p:spPr>
          <a:xfrm>
            <a:off x="1756584" y="2521039"/>
            <a:ext cx="1735504" cy="1735504"/>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rPr>
              <a:t>Bank en </a:t>
            </a:r>
            <a:r>
              <a:rPr kumimoji="0" lang="nl-NL" sz="2000" b="1" i="0" u="none" strike="noStrike" kern="1200" cap="none" spc="0" normalizeH="0" baseline="0" noProof="0" dirty="0" err="1">
                <a:ln>
                  <a:noFill/>
                </a:ln>
                <a:solidFill>
                  <a:srgbClr val="000000"/>
                </a:solidFill>
                <a:effectLst/>
                <a:uLnTx/>
                <a:uFillTx/>
                <a:latin typeface="Museo 500" panose="02000000000000000000" pitchFamily="50" charset="0"/>
                <a:ea typeface="+mn-ea"/>
                <a:cs typeface="+mn-cs"/>
              </a:rPr>
              <a:t>geld-zaken</a:t>
            </a:r>
            <a:endPar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endParaRPr>
          </a:p>
        </p:txBody>
      </p:sp>
      <p:sp>
        <p:nvSpPr>
          <p:cNvPr id="12" name="Ondertitel 2">
            <a:extLst>
              <a:ext uri="{FF2B5EF4-FFF2-40B4-BE49-F238E27FC236}">
                <a16:creationId xmlns:a16="http://schemas.microsoft.com/office/drawing/2014/main" id="{4FFA6D84-B915-AE40-A823-371C7834CA87}"/>
              </a:ext>
            </a:extLst>
          </p:cNvPr>
          <p:cNvSpPr txBox="1">
            <a:spLocks noChangeAspect="1"/>
          </p:cNvSpPr>
          <p:nvPr/>
        </p:nvSpPr>
        <p:spPr>
          <a:xfrm>
            <a:off x="3130835" y="4002366"/>
            <a:ext cx="1735505" cy="1735505"/>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rPr>
              <a:t>Verkeer en vervoer</a:t>
            </a:r>
          </a:p>
        </p:txBody>
      </p:sp>
      <p:sp>
        <p:nvSpPr>
          <p:cNvPr id="13" name="Ondertitel 2">
            <a:extLst>
              <a:ext uri="{FF2B5EF4-FFF2-40B4-BE49-F238E27FC236}">
                <a16:creationId xmlns:a16="http://schemas.microsoft.com/office/drawing/2014/main" id="{05FE7C38-83BF-33EE-C272-E0B9E145503A}"/>
              </a:ext>
            </a:extLst>
          </p:cNvPr>
          <p:cNvSpPr txBox="1">
            <a:spLocks noChangeAspect="1"/>
          </p:cNvSpPr>
          <p:nvPr/>
        </p:nvSpPr>
        <p:spPr>
          <a:xfrm>
            <a:off x="3229847" y="986239"/>
            <a:ext cx="1735504" cy="1735504"/>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rPr>
              <a:t>Bijbaan</a:t>
            </a:r>
          </a:p>
        </p:txBody>
      </p:sp>
      <p:sp>
        <p:nvSpPr>
          <p:cNvPr id="14" name="Ondertitel 2">
            <a:extLst>
              <a:ext uri="{FF2B5EF4-FFF2-40B4-BE49-F238E27FC236}">
                <a16:creationId xmlns:a16="http://schemas.microsoft.com/office/drawing/2014/main" id="{F0A4CD4C-A254-4828-7C5F-901C4C953ED4}"/>
              </a:ext>
            </a:extLst>
          </p:cNvPr>
          <p:cNvSpPr txBox="1">
            <a:spLocks noChangeAspect="1"/>
          </p:cNvSpPr>
          <p:nvPr/>
        </p:nvSpPr>
        <p:spPr>
          <a:xfrm>
            <a:off x="4564341" y="2561247"/>
            <a:ext cx="1735505" cy="1735505"/>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rPr>
              <a:t>S</a:t>
            </a:r>
            <a:r>
              <a:rPr kumimoji="0" lang="nl-NL" sz="2000" b="1" i="0" u="none" strike="noStrike" kern="1200" cap="none" spc="0" normalizeH="0" baseline="0" noProof="0" dirty="0" err="1">
                <a:ln>
                  <a:noFill/>
                </a:ln>
                <a:solidFill>
                  <a:srgbClr val="000000"/>
                </a:solidFill>
                <a:effectLst/>
                <a:uLnTx/>
                <a:uFillTx/>
                <a:latin typeface="Museo 500" panose="02000000000000000000" pitchFamily="50" charset="0"/>
                <a:ea typeface="+mn-ea"/>
                <a:cs typeface="+mn-cs"/>
              </a:rPr>
              <a:t>tuderen</a:t>
            </a:r>
            <a:endPar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endParaRPr>
          </a:p>
        </p:txBody>
      </p:sp>
    </p:spTree>
    <p:extLst>
      <p:ext uri="{BB962C8B-B14F-4D97-AF65-F5344CB8AC3E}">
        <p14:creationId xmlns:p14="http://schemas.microsoft.com/office/powerpoint/2010/main" val="3976588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68196-ABF4-DFD7-217E-DC833B475AC4}"/>
            </a:ext>
          </a:extLst>
        </p:cNvPr>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6599232B-ADD1-1F9E-679E-9C8F3F21581A}"/>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3" name="Tijdelijke aanduiding voor inhoud 2">
            <a:extLst>
              <a:ext uri="{FF2B5EF4-FFF2-40B4-BE49-F238E27FC236}">
                <a16:creationId xmlns:a16="http://schemas.microsoft.com/office/drawing/2014/main" id="{E760EFA4-AE81-3F70-5BFA-E319B9C87B9F}"/>
              </a:ext>
            </a:extLst>
          </p:cNvPr>
          <p:cNvSpPr>
            <a:spLocks noGrp="1"/>
          </p:cNvSpPr>
          <p:nvPr>
            <p:ph sz="half" idx="1"/>
          </p:nvPr>
        </p:nvSpPr>
        <p:spPr>
          <a:xfrm>
            <a:off x="662367" y="1469231"/>
            <a:ext cx="5181600" cy="4351338"/>
          </a:xfrm>
        </p:spPr>
        <p:txBody>
          <a:bodyPr>
            <a:normAutofit lnSpcReduction="10000"/>
          </a:bodyPr>
          <a:lstStyle/>
          <a:p>
            <a:pPr marL="0" indent="0">
              <a:buFont typeface="Arial" panose="020B0604020202020204" pitchFamily="34" charset="0"/>
              <a:buNone/>
              <a:defRPr/>
            </a:pPr>
            <a:r>
              <a:rPr lang="nl-NL" altLang="nl-NL" sz="4000" dirty="0">
                <a:ea typeface="Tahoma" panose="020B0604030504040204" pitchFamily="34" charset="0"/>
                <a:cs typeface="Tahoma" panose="020B0604030504040204" pitchFamily="34" charset="0"/>
              </a:rPr>
              <a:t>Inhoud</a:t>
            </a:r>
          </a:p>
          <a:p>
            <a:pPr marL="0" indent="0">
              <a:buFont typeface="Arial" panose="020B0604020202020204" pitchFamily="34" charset="0"/>
              <a:buNone/>
              <a:defRPr/>
            </a:pPr>
            <a:endParaRPr lang="nl-NL" altLang="nl-NL" sz="2600" i="1" dirty="0">
              <a:ea typeface="Tahoma" panose="020B0604030504040204" pitchFamily="34" charset="0"/>
              <a:cs typeface="Tahoma" panose="020B0604030504040204" pitchFamily="34" charset="0"/>
            </a:endParaRPr>
          </a:p>
          <a:p>
            <a:pPr>
              <a:defRPr/>
            </a:pPr>
            <a:r>
              <a:rPr lang="nl-NL" sz="2600" dirty="0">
                <a:ea typeface="Tahoma" panose="020B0604030504040204" pitchFamily="34" charset="0"/>
                <a:cs typeface="Tahoma" panose="020B0604030504040204" pitchFamily="34" charset="0"/>
              </a:rPr>
              <a:t>6 modules</a:t>
            </a:r>
          </a:p>
          <a:p>
            <a:pPr>
              <a:defRPr/>
            </a:pPr>
            <a:r>
              <a:rPr lang="nl-NL" sz="2600" dirty="0">
                <a:ea typeface="Tahoma" panose="020B0604030504040204" pitchFamily="34" charset="0"/>
                <a:cs typeface="Tahoma" panose="020B0604030504040204" pitchFamily="34" charset="0"/>
              </a:rPr>
              <a:t>2 lessen per module</a:t>
            </a:r>
          </a:p>
          <a:p>
            <a:pPr>
              <a:defRPr/>
            </a:pPr>
            <a:r>
              <a:rPr lang="nl-NL" sz="2600" dirty="0"/>
              <a:t>45 minuten per les</a:t>
            </a:r>
          </a:p>
          <a:p>
            <a:pPr>
              <a:defRPr/>
            </a:pPr>
            <a:r>
              <a:rPr lang="nl-NL" sz="2600" dirty="0" err="1"/>
              <a:t>Digibordpresentatie</a:t>
            </a:r>
            <a:endParaRPr lang="nl-NL" sz="2600" dirty="0"/>
          </a:p>
          <a:p>
            <a:pPr>
              <a:defRPr/>
            </a:pPr>
            <a:r>
              <a:rPr lang="nl-NL" sz="2600" dirty="0"/>
              <a:t>Online opdrachten </a:t>
            </a:r>
          </a:p>
          <a:p>
            <a:pPr>
              <a:defRPr/>
            </a:pPr>
            <a:r>
              <a:rPr lang="nl-NL" sz="2600" dirty="0"/>
              <a:t>Kennischeck</a:t>
            </a:r>
          </a:p>
          <a:p>
            <a:pPr>
              <a:defRPr/>
            </a:pPr>
            <a:r>
              <a:rPr lang="nl-NL" sz="2600" dirty="0"/>
              <a:t>Docentenhandleiding</a:t>
            </a:r>
          </a:p>
          <a:p>
            <a:pPr>
              <a:defRPr/>
            </a:pPr>
            <a:endParaRPr lang="nl-NL" dirty="0"/>
          </a:p>
        </p:txBody>
      </p:sp>
      <p:pic>
        <p:nvPicPr>
          <p:cNvPr id="2" name="Afbeelding 1" descr="Afbeelding met tekst, Lettertype, Graphics, grafische vormgeving&#10;&#10;Automatisch gegenereerde beschrijving">
            <a:extLst>
              <a:ext uri="{FF2B5EF4-FFF2-40B4-BE49-F238E27FC236}">
                <a16:creationId xmlns:a16="http://schemas.microsoft.com/office/drawing/2014/main" id="{34C98520-71FA-6A13-F223-2509F452C1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5351" y="26071"/>
            <a:ext cx="3716398" cy="1997564"/>
          </a:xfrm>
          <a:prstGeom prst="rect">
            <a:avLst/>
          </a:prstGeom>
        </p:spPr>
      </p:pic>
    </p:spTree>
    <p:extLst>
      <p:ext uri="{BB962C8B-B14F-4D97-AF65-F5344CB8AC3E}">
        <p14:creationId xmlns:p14="http://schemas.microsoft.com/office/powerpoint/2010/main" val="3953152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C75D7-F16E-8396-5565-0B7F242FB881}"/>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F3C98B65-D869-9032-A0C7-68AAD05FF276}"/>
              </a:ext>
            </a:extLst>
          </p:cNvPr>
          <p:cNvSpPr txBox="1"/>
          <p:nvPr/>
        </p:nvSpPr>
        <p:spPr>
          <a:xfrm>
            <a:off x="402336" y="902208"/>
            <a:ext cx="3877985"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4000" b="0" i="0" u="none" strike="noStrike" kern="1200" cap="none" spc="0" normalizeH="0" baseline="0" noProof="0" dirty="0">
                <a:ln>
                  <a:noFill/>
                </a:ln>
                <a:solidFill>
                  <a:prstClr val="black"/>
                </a:solidFill>
                <a:effectLst/>
                <a:uLnTx/>
                <a:uFillTx/>
                <a:latin typeface="Calibri" panose="020F0502020204030204"/>
                <a:ea typeface="+mn-ea"/>
                <a:cs typeface="+mn-cs"/>
              </a:rPr>
              <a:t>Opbouw modules</a:t>
            </a:r>
          </a:p>
        </p:txBody>
      </p:sp>
      <p:sp>
        <p:nvSpPr>
          <p:cNvPr id="3" name="Tekstvak 2">
            <a:extLst>
              <a:ext uri="{FF2B5EF4-FFF2-40B4-BE49-F238E27FC236}">
                <a16:creationId xmlns:a16="http://schemas.microsoft.com/office/drawing/2014/main" id="{F1E4842B-C009-35D3-EFB6-1D15FD447919}"/>
              </a:ext>
            </a:extLst>
          </p:cNvPr>
          <p:cNvSpPr txBox="1"/>
          <p:nvPr/>
        </p:nvSpPr>
        <p:spPr>
          <a:xfrm>
            <a:off x="402336" y="2027583"/>
            <a:ext cx="5693664" cy="378565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Uitgebreide klassikale introductie (en terugblik bij les 2);</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Online opdrachten;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Gezamenlijke terugblik op de opdrachten;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In gesprek;</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Kennischeck;</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Huiswerk;</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Afbeelding 4" descr="Machinetandwielen">
            <a:extLst>
              <a:ext uri="{FF2B5EF4-FFF2-40B4-BE49-F238E27FC236}">
                <a16:creationId xmlns:a16="http://schemas.microsoft.com/office/drawing/2014/main" id="{7851F8E1-CA89-4DCB-72F7-2FE6FC495412}"/>
              </a:ext>
            </a:extLst>
          </p:cNvPr>
          <p:cNvPicPr>
            <a:picLocks noChangeAspect="1"/>
          </p:cNvPicPr>
          <p:nvPr/>
        </p:nvPicPr>
        <p:blipFill>
          <a:blip r:embed="rId3"/>
          <a:stretch>
            <a:fillRect/>
          </a:stretch>
        </p:blipFill>
        <p:spPr>
          <a:xfrm>
            <a:off x="6522983" y="1112472"/>
            <a:ext cx="5794210" cy="3861864"/>
          </a:xfrm>
          <a:prstGeom prst="rect">
            <a:avLst/>
          </a:prstGeom>
          <a:effectLst>
            <a:softEdge rad="635000"/>
          </a:effectLst>
        </p:spPr>
      </p:pic>
    </p:spTree>
    <p:extLst>
      <p:ext uri="{BB962C8B-B14F-4D97-AF65-F5344CB8AC3E}">
        <p14:creationId xmlns:p14="http://schemas.microsoft.com/office/powerpoint/2010/main" val="1219736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0B8AAE7A-B0A0-240A-FFC9-79AA00978E50}"/>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3" name="Tijdelijke aanduiding voor inhoud 2">
            <a:extLst>
              <a:ext uri="{FF2B5EF4-FFF2-40B4-BE49-F238E27FC236}">
                <a16:creationId xmlns:a16="http://schemas.microsoft.com/office/drawing/2014/main" id="{09F8787E-1F12-7CD9-28F7-36D5386CC358}"/>
              </a:ext>
            </a:extLst>
          </p:cNvPr>
          <p:cNvSpPr>
            <a:spLocks noGrp="1"/>
          </p:cNvSpPr>
          <p:nvPr>
            <p:ph sz="half" idx="1"/>
          </p:nvPr>
        </p:nvSpPr>
        <p:spPr>
          <a:xfrm>
            <a:off x="662366" y="1469231"/>
            <a:ext cx="5579407" cy="4351338"/>
          </a:xfrm>
        </p:spPr>
        <p:txBody>
          <a:bodyPr>
            <a:normAutofit/>
          </a:bodyPr>
          <a:lstStyle/>
          <a:p>
            <a:pPr marL="0" indent="0">
              <a:buFont typeface="Arial" panose="020B0604020202020204" pitchFamily="34" charset="0"/>
              <a:buNone/>
              <a:defRPr/>
            </a:pPr>
            <a:r>
              <a:rPr lang="nl-NL" altLang="nl-NL" sz="4000" dirty="0">
                <a:ea typeface="Tahoma" panose="020B0604030504040204" pitchFamily="34" charset="0"/>
                <a:cs typeface="Tahoma" panose="020B0604030504040204" pitchFamily="34" charset="0"/>
              </a:rPr>
              <a:t>Uitgangspunten</a:t>
            </a:r>
          </a:p>
          <a:p>
            <a:pPr marL="0" indent="0">
              <a:buFont typeface="Arial" panose="020B0604020202020204" pitchFamily="34" charset="0"/>
              <a:buNone/>
              <a:defRPr/>
            </a:pPr>
            <a:endParaRPr lang="nl-NL" altLang="nl-NL" sz="2600" i="1" dirty="0">
              <a:ea typeface="Tahoma" panose="020B0604030504040204" pitchFamily="34" charset="0"/>
              <a:cs typeface="Tahoma" panose="020B0604030504040204" pitchFamily="34" charset="0"/>
            </a:endParaRPr>
          </a:p>
          <a:p>
            <a:pPr>
              <a:defRPr/>
            </a:pPr>
            <a:r>
              <a:rPr lang="nl-NL" sz="2600" dirty="0">
                <a:ea typeface="Tahoma" panose="020B0604030504040204" pitchFamily="34" charset="0"/>
                <a:cs typeface="Tahoma" panose="020B0604030504040204" pitchFamily="34" charset="0"/>
              </a:rPr>
              <a:t>Aansluiten bij leefwereld doelgroep</a:t>
            </a:r>
          </a:p>
          <a:p>
            <a:pPr>
              <a:defRPr/>
            </a:pPr>
            <a:r>
              <a:rPr lang="nl-NL" sz="2600" dirty="0"/>
              <a:t>Interactieve lessen</a:t>
            </a:r>
          </a:p>
          <a:p>
            <a:pPr>
              <a:defRPr/>
            </a:pPr>
            <a:r>
              <a:rPr lang="nl-NL" sz="2600" dirty="0"/>
              <a:t>Online opdrachten (individueel of in tweetallen)</a:t>
            </a:r>
          </a:p>
          <a:p>
            <a:pPr>
              <a:defRPr/>
            </a:pPr>
            <a:r>
              <a:rPr lang="nl-NL" sz="2600" dirty="0">
                <a:ea typeface="Tahoma" panose="020B0604030504040204" pitchFamily="34" charset="0"/>
                <a:cs typeface="Tahoma" panose="020B0604030504040204" pitchFamily="34" charset="0"/>
              </a:rPr>
              <a:t>Herhalen leerstof via kennischecks</a:t>
            </a:r>
          </a:p>
          <a:p>
            <a:pPr>
              <a:defRPr/>
            </a:pPr>
            <a:r>
              <a:rPr lang="nl-NL" sz="2600" dirty="0">
                <a:solidFill>
                  <a:prstClr val="black"/>
                </a:solidFill>
                <a:ea typeface="Tahoma" panose="020B0604030504040204" pitchFamily="34" charset="0"/>
                <a:cs typeface="Tahoma" panose="020B0604030504040204" pitchFamily="34" charset="0"/>
              </a:rPr>
              <a:t>On- en offline leren (</a:t>
            </a:r>
            <a:r>
              <a:rPr lang="nl-NL" sz="2600" dirty="0" err="1">
                <a:solidFill>
                  <a:prstClr val="black"/>
                </a:solidFill>
                <a:ea typeface="Tahoma" panose="020B0604030504040204" pitchFamily="34" charset="0"/>
                <a:cs typeface="Tahoma" panose="020B0604030504040204" pitchFamily="34" charset="0"/>
              </a:rPr>
              <a:t>blended</a:t>
            </a:r>
            <a:r>
              <a:rPr lang="nl-NL" sz="2600" dirty="0">
                <a:solidFill>
                  <a:prstClr val="black"/>
                </a:solidFill>
                <a:ea typeface="Tahoma" panose="020B0604030504040204" pitchFamily="34" charset="0"/>
                <a:cs typeface="Tahoma" panose="020B0604030504040204" pitchFamily="34" charset="0"/>
              </a:rPr>
              <a:t>)</a:t>
            </a:r>
          </a:p>
          <a:p>
            <a:pPr>
              <a:defRPr/>
            </a:pPr>
            <a:endParaRPr lang="nl-NL" sz="2600" dirty="0"/>
          </a:p>
          <a:p>
            <a:pPr marL="0" indent="0">
              <a:buNone/>
              <a:defRPr/>
            </a:pPr>
            <a:endParaRPr lang="nl-NL" dirty="0"/>
          </a:p>
        </p:txBody>
      </p:sp>
      <p:pic>
        <p:nvPicPr>
          <p:cNvPr id="2" name="Afbeelding 1" descr="Afbeelding met tekst, Lettertype, Graphics, grafische vormgeving&#10;&#10;Automatisch gegenereerde beschrijving">
            <a:extLst>
              <a:ext uri="{FF2B5EF4-FFF2-40B4-BE49-F238E27FC236}">
                <a16:creationId xmlns:a16="http://schemas.microsoft.com/office/drawing/2014/main" id="{3F2C7557-B7A5-7F53-9682-15BD0C68D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5351" y="26071"/>
            <a:ext cx="3716398" cy="1997564"/>
          </a:xfrm>
          <a:prstGeom prst="rect">
            <a:avLst/>
          </a:prstGeom>
        </p:spPr>
      </p:pic>
    </p:spTree>
    <p:extLst>
      <p:ext uri="{BB962C8B-B14F-4D97-AF65-F5344CB8AC3E}">
        <p14:creationId xmlns:p14="http://schemas.microsoft.com/office/powerpoint/2010/main" val="203612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4349F9E7-8B06-2175-BF5C-C6D298DAFD01}"/>
              </a:ext>
            </a:extLst>
          </p:cNvPr>
          <p:cNvSpPr txBox="1"/>
          <p:nvPr/>
        </p:nvSpPr>
        <p:spPr>
          <a:xfrm>
            <a:off x="7034784" y="1825435"/>
            <a:ext cx="4814316" cy="1686616"/>
          </a:xfrm>
          <a:prstGeom prst="rect">
            <a:avLst/>
          </a:prstGeom>
          <a:noFill/>
        </p:spPr>
        <p:txBody>
          <a:bodyPr wrap="square">
            <a:spAutoFit/>
          </a:bodyPr>
          <a:lstStyle/>
          <a:p>
            <a:pPr marL="457200" marR="0" lvl="0" indent="-457200" algn="ctr" defTabSz="914400" rtl="0" eaLnBrk="1" fontAlgn="auto" latinLnBrk="0" hangingPunct="1">
              <a:lnSpc>
                <a:spcPct val="90000"/>
              </a:lnSpc>
              <a:spcBef>
                <a:spcPct val="0"/>
              </a:spcBef>
              <a:spcAft>
                <a:spcPts val="600"/>
              </a:spcAft>
              <a:buClrTx/>
              <a:buSzTx/>
              <a:buFontTx/>
              <a:buAutoNum type="arabicPeriod"/>
              <a:tabLst/>
              <a:defRPr/>
            </a:pPr>
            <a:endParaRPr kumimoji="0" lang="nl-NL" altLang="nl-NL"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nl-NL" sz="28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Hoe wil jij aan de slag gaan met Doe je digiding?</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p:txBody>
      </p:sp>
      <p:pic>
        <p:nvPicPr>
          <p:cNvPr id="3" name="Afbeelding 2">
            <a:extLst>
              <a:ext uri="{FF2B5EF4-FFF2-40B4-BE49-F238E27FC236}">
                <a16:creationId xmlns:a16="http://schemas.microsoft.com/office/drawing/2014/main" id="{524529BC-7783-737B-7BC5-489C5D96DDF3}"/>
              </a:ext>
            </a:extLst>
          </p:cNvPr>
          <p:cNvPicPr>
            <a:picLocks noChangeAspect="1"/>
          </p:cNvPicPr>
          <p:nvPr/>
        </p:nvPicPr>
        <p:blipFill rotWithShape="1">
          <a:blip r:embed="rId3"/>
          <a:srcRect l="26415" r="8202" b="-1"/>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Tree>
    <p:extLst>
      <p:ext uri="{BB962C8B-B14F-4D97-AF65-F5344CB8AC3E}">
        <p14:creationId xmlns:p14="http://schemas.microsoft.com/office/powerpoint/2010/main" val="381192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9983B2F4-FAFF-2A64-A0E3-748016B68D97}"/>
              </a:ext>
            </a:extLst>
          </p:cNvPr>
          <p:cNvPicPr>
            <a:picLocks noChangeAspect="1"/>
          </p:cNvPicPr>
          <p:nvPr/>
        </p:nvPicPr>
        <p:blipFill>
          <a:blip r:embed="rId3"/>
          <a:srcRect l="22364" r="22364"/>
          <a:stretch/>
        </p:blipFill>
        <p:spPr>
          <a:xfrm>
            <a:off x="1" y="0"/>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6" name="Tekstvak 5">
            <a:extLst>
              <a:ext uri="{FF2B5EF4-FFF2-40B4-BE49-F238E27FC236}">
                <a16:creationId xmlns:a16="http://schemas.microsoft.com/office/drawing/2014/main" id="{DA980E17-3FF4-3D00-6B2F-FA7834AEFAB4}"/>
              </a:ext>
            </a:extLst>
          </p:cNvPr>
          <p:cNvSpPr txBox="1"/>
          <p:nvPr/>
        </p:nvSpPr>
        <p:spPr>
          <a:xfrm>
            <a:off x="6496334" y="956846"/>
            <a:ext cx="6296635" cy="120032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Bestel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Doe je digiding!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vmbo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mbo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of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praktijkonderwijs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gratis via doejedigiding.nl/</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bestellen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Afbeelding 6">
            <a:extLst>
              <a:ext uri="{FF2B5EF4-FFF2-40B4-BE49-F238E27FC236}">
                <a16:creationId xmlns:a16="http://schemas.microsoft.com/office/drawing/2014/main" id="{9C0C11CA-82B5-3F07-CD39-E3C1E23630AC}"/>
              </a:ext>
            </a:extLst>
          </p:cNvPr>
          <p:cNvPicPr>
            <a:picLocks noChangeAspect="1"/>
          </p:cNvPicPr>
          <p:nvPr/>
        </p:nvPicPr>
        <p:blipFill>
          <a:blip r:embed="rId4"/>
          <a:stretch>
            <a:fillRect/>
          </a:stretch>
        </p:blipFill>
        <p:spPr>
          <a:xfrm>
            <a:off x="7651695" y="2731629"/>
            <a:ext cx="2215787" cy="2215787"/>
          </a:xfrm>
          <a:prstGeom prst="rect">
            <a:avLst/>
          </a:prstGeom>
        </p:spPr>
      </p:pic>
      <p:pic>
        <p:nvPicPr>
          <p:cNvPr id="8" name="Tijdelijke aanduiding voor inhoud 7" descr="Afbeelding met zwart, duisternis&#10;&#10;Automatisch gegenereerde beschrijving">
            <a:extLst>
              <a:ext uri="{FF2B5EF4-FFF2-40B4-BE49-F238E27FC236}">
                <a16:creationId xmlns:a16="http://schemas.microsoft.com/office/drawing/2014/main" id="{1EA2B861-BF08-F0A4-0091-A993E2305427}"/>
              </a:ext>
            </a:extLst>
          </p:cNvPr>
          <p:cNvPicPr>
            <a:picLocks noGrp="1" noChangeAspect="1"/>
          </p:cNvPicPr>
          <p:nvPr>
            <p:ph sz="half" idx="1"/>
          </p:nvPr>
        </p:nvPicPr>
        <p:blipFill>
          <a:blip r:embed="rId5"/>
          <a:stretch>
            <a:fillRect/>
          </a:stretch>
        </p:blipFill>
        <p:spPr>
          <a:xfrm rot="11603540">
            <a:off x="9585555" y="1949445"/>
            <a:ext cx="2595004" cy="2595004"/>
          </a:xfrm>
        </p:spPr>
      </p:pic>
    </p:spTree>
    <p:extLst>
      <p:ext uri="{BB962C8B-B14F-4D97-AF65-F5344CB8AC3E}">
        <p14:creationId xmlns:p14="http://schemas.microsoft.com/office/powerpoint/2010/main" val="3990229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Afbeelding 16" descr="Afbeelding met wit, zwart-wit&#10;&#10;Automatisch gegenereerde beschrijving">
            <a:extLst>
              <a:ext uri="{FF2B5EF4-FFF2-40B4-BE49-F238E27FC236}">
                <a16:creationId xmlns:a16="http://schemas.microsoft.com/office/drawing/2014/main" id="{BBE2D14D-F50F-86CF-7634-6CF2D3D3DC0D}"/>
              </a:ext>
            </a:extLst>
          </p:cNvPr>
          <p:cNvPicPr>
            <a:picLocks noChangeAspect="1"/>
          </p:cNvPicPr>
          <p:nvPr/>
        </p:nvPicPr>
        <p:blipFill rotWithShape="1">
          <a:blip r:embed="rId3">
            <a:extLst>
              <a:ext uri="{28A0092B-C50C-407E-A947-70E740481C1C}">
                <a14:useLocalDpi xmlns:a14="http://schemas.microsoft.com/office/drawing/2010/main" val="0"/>
              </a:ext>
            </a:extLst>
          </a:blip>
          <a:srcRect t="24088" b="14605"/>
          <a:stretch/>
        </p:blipFill>
        <p:spPr>
          <a:xfrm>
            <a:off x="0" y="10"/>
            <a:ext cx="12191980" cy="6857990"/>
          </a:xfrm>
          <a:prstGeom prst="rect">
            <a:avLst/>
          </a:prstGeom>
        </p:spPr>
      </p:pic>
      <p:sp>
        <p:nvSpPr>
          <p:cNvPr id="22" name="Freeform: Shape 21">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217013" y="2462232"/>
            <a:ext cx="6314070" cy="2936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kstvak 19">
            <a:extLst>
              <a:ext uri="{FF2B5EF4-FFF2-40B4-BE49-F238E27FC236}">
                <a16:creationId xmlns:a16="http://schemas.microsoft.com/office/drawing/2014/main" id="{A4A50695-9F6A-1315-026E-E9FE117608D3}"/>
              </a:ext>
            </a:extLst>
          </p:cNvPr>
          <p:cNvSpPr txBox="1"/>
          <p:nvPr/>
        </p:nvSpPr>
        <p:spPr>
          <a:xfrm>
            <a:off x="375218" y="861568"/>
            <a:ext cx="4363102" cy="37548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altLang="nl-NL" sz="4000" b="0" i="0" u="none" strike="noStrike" kern="1200" cap="none" spc="0" normalizeH="0" baseline="0" noProof="0" dirty="0">
                <a:ln>
                  <a:noFill/>
                </a:ln>
                <a:solidFill>
                  <a:srgbClr val="A9B92D"/>
                </a:solidFill>
                <a:effectLst/>
                <a:uLnTx/>
                <a:uFillTx/>
                <a:latin typeface="Tahoma" panose="020B0604030504040204" pitchFamily="34" charset="0"/>
                <a:ea typeface="Tahoma" panose="020B0604030504040204" pitchFamily="34" charset="0"/>
                <a:cs typeface="Tahoma" panose="020B0604030504040204" pitchFamily="34" charset="0"/>
              </a:rPr>
              <a:t>6. Digidingen-desk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altLang="nl-NL" sz="3600" b="0" i="0" u="none" strike="noStrike" kern="1200" cap="none" spc="0" normalizeH="0" baseline="0" noProof="0" dirty="0">
                <a:ln>
                  <a:noFill/>
                </a:ln>
                <a:solidFill>
                  <a:srgbClr val="A9B92D"/>
                </a:solidFill>
                <a:effectLst/>
                <a:uLnTx/>
                <a:uFillTx/>
                <a:latin typeface="Tahoma" panose="020B0604030504040204" pitchFamily="34" charset="0"/>
                <a:ea typeface="Tahoma" panose="020B0604030504040204" pitchFamily="34" charset="0"/>
                <a:cs typeface="Tahoma" panose="020B060403050404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altLang="nl-NL" sz="3600" b="0" i="0" u="none" strike="noStrike" kern="1200" cap="none" spc="0" normalizeH="0" baseline="0" noProof="0" dirty="0">
              <a:ln>
                <a:noFill/>
              </a:ln>
              <a:solidFill>
                <a:srgbClr val="A9B92D"/>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altLang="nl-NL" sz="3600" b="0" i="0" u="none" strike="noStrike" kern="1200" cap="none" spc="0" normalizeH="0" baseline="0" noProof="0" dirty="0">
              <a:ln>
                <a:noFill/>
              </a:ln>
              <a:solidFill>
                <a:srgbClr val="A9B92D"/>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altLang="nl-NL" sz="3600" b="0" i="0" u="none" strike="noStrike" kern="1200" cap="none" spc="0" normalizeH="0" baseline="0" noProof="0" dirty="0">
                <a:ln>
                  <a:noFill/>
                </a:ln>
                <a:solidFill>
                  <a:srgbClr val="A9B92D"/>
                </a:solidFill>
                <a:effectLst/>
                <a:uLnTx/>
                <a:uFillTx/>
                <a:latin typeface="Tahoma" panose="020B0604030504040204" pitchFamily="34" charset="0"/>
                <a:ea typeface="Tahoma" panose="020B0604030504040204" pitchFamily="34" charset="0"/>
                <a:cs typeface="Tahoma" panose="020B0604030504040204" pitchFamily="34" charset="0"/>
              </a:rPr>
              <a:t>Informatiepunt voor jongeren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Afbeelding 2">
            <a:extLst>
              <a:ext uri="{FF2B5EF4-FFF2-40B4-BE49-F238E27FC236}">
                <a16:creationId xmlns:a16="http://schemas.microsoft.com/office/drawing/2014/main" id="{D9DC2E7C-1CDD-1C21-6383-DB7310A8F4A0}"/>
              </a:ext>
            </a:extLst>
          </p:cNvPr>
          <p:cNvPicPr>
            <a:picLocks noChangeAspect="1"/>
          </p:cNvPicPr>
          <p:nvPr/>
        </p:nvPicPr>
        <p:blipFill>
          <a:blip r:embed="rId4"/>
          <a:stretch>
            <a:fillRect/>
          </a:stretch>
        </p:blipFill>
        <p:spPr>
          <a:xfrm>
            <a:off x="4896524" y="8711"/>
            <a:ext cx="7210497" cy="6657132"/>
          </a:xfrm>
          <a:prstGeom prst="rect">
            <a:avLst/>
          </a:prstGeom>
        </p:spPr>
      </p:pic>
    </p:spTree>
    <p:extLst>
      <p:ext uri="{BB962C8B-B14F-4D97-AF65-F5344CB8AC3E}">
        <p14:creationId xmlns:p14="http://schemas.microsoft.com/office/powerpoint/2010/main" val="274396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descr="Afbeelding met wit, zwart-wit&#10;&#10;Automatisch gegenereerde beschrijving">
            <a:extLst>
              <a:ext uri="{FF2B5EF4-FFF2-40B4-BE49-F238E27FC236}">
                <a16:creationId xmlns:a16="http://schemas.microsoft.com/office/drawing/2014/main" id="{F2C7A7E3-FF66-FABC-57D9-7961DE58C6A6}"/>
              </a:ext>
            </a:extLst>
          </p:cNvPr>
          <p:cNvPicPr>
            <a:picLocks noChangeAspect="1"/>
          </p:cNvPicPr>
          <p:nvPr/>
        </p:nvPicPr>
        <p:blipFill rotWithShape="1">
          <a:blip r:embed="rId3">
            <a:extLst>
              <a:ext uri="{28A0092B-C50C-407E-A947-70E740481C1C}">
                <a14:useLocalDpi xmlns:a14="http://schemas.microsoft.com/office/drawing/2010/main" val="0"/>
              </a:ext>
            </a:extLst>
          </a:blip>
          <a:srcRect t="24088" b="14605"/>
          <a:stretch/>
        </p:blipFill>
        <p:spPr>
          <a:xfrm>
            <a:off x="0" y="10"/>
            <a:ext cx="12191980" cy="6857990"/>
          </a:xfrm>
          <a:prstGeom prst="rect">
            <a:avLst/>
          </a:prstGeom>
        </p:spPr>
      </p:pic>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217013" y="2462232"/>
            <a:ext cx="6314070" cy="2936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Afbeelding 3" descr="Afbeelding met schermopname, tekst, Graphics, grafische vormgeving&#10;&#10;Automatisch gegenereerde beschrijving">
            <a:extLst>
              <a:ext uri="{FF2B5EF4-FFF2-40B4-BE49-F238E27FC236}">
                <a16:creationId xmlns:a16="http://schemas.microsoft.com/office/drawing/2014/main" id="{2F8E8D1B-EACE-F73F-BD79-63F31AEF89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2766" y="281660"/>
            <a:ext cx="3237044" cy="1227915"/>
          </a:xfrm>
          <a:prstGeom prst="rect">
            <a:avLst/>
          </a:prstGeom>
        </p:spPr>
      </p:pic>
      <p:sp>
        <p:nvSpPr>
          <p:cNvPr id="11" name="Tekstvak 10">
            <a:extLst>
              <a:ext uri="{FF2B5EF4-FFF2-40B4-BE49-F238E27FC236}">
                <a16:creationId xmlns:a16="http://schemas.microsoft.com/office/drawing/2014/main" id="{A93F3F7E-A581-D6DF-78CF-7AA1509D7657}"/>
              </a:ext>
            </a:extLst>
          </p:cNvPr>
          <p:cNvSpPr txBox="1"/>
          <p:nvPr/>
        </p:nvSpPr>
        <p:spPr>
          <a:xfrm>
            <a:off x="568227" y="1269947"/>
            <a:ext cx="6202016" cy="4318105"/>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Uitgangspunten</a:t>
            </a:r>
            <a:endParaRPr kumimoji="0" lang="en-US"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Openbare</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website</a:t>
            </a: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Gericht</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op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jongeren</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van 14-21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jaar</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Eenvoudige</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achtergrondinformatie</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van alle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thema’s</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van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digitale</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overheid</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Stappenplannen</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Instructiefilmpjes</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Concrete tips</a:t>
            </a: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Doorverwijzing</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naar</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Fysieke</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hulppunten</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Ook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voor</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ouders</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en</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professionals</a:t>
            </a: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Checklists</a:t>
            </a: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nl-N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Ga naar </a:t>
            </a:r>
            <a:r>
              <a:rPr kumimoji="0" lang="nl-N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hlinkClick r:id="rId5"/>
              </a:rPr>
              <a:t>digidingen-desk.nl</a:t>
            </a:r>
            <a:endParaRPr kumimoji="0" lang="nl-NL"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15" name="Afbeelding 14" descr="Afbeelding met computer, computer, overdekt, muur&#10;&#10;Automatisch gegenereerde beschrijving">
            <a:extLst>
              <a:ext uri="{FF2B5EF4-FFF2-40B4-BE49-F238E27FC236}">
                <a16:creationId xmlns:a16="http://schemas.microsoft.com/office/drawing/2014/main" id="{922644D6-6D47-DE24-018A-ECF6D06EEFF6}"/>
              </a:ext>
            </a:extLst>
          </p:cNvPr>
          <p:cNvPicPr>
            <a:picLocks noChangeAspect="1"/>
          </p:cNvPicPr>
          <p:nvPr/>
        </p:nvPicPr>
        <p:blipFill>
          <a:blip r:embed="rId6"/>
          <a:stretch>
            <a:fillRect/>
          </a:stretch>
        </p:blipFill>
        <p:spPr>
          <a:xfrm>
            <a:off x="7688149" y="3206615"/>
            <a:ext cx="4174784" cy="2776741"/>
          </a:xfrm>
          <a:prstGeom prst="rect">
            <a:avLst/>
          </a:prstGeom>
        </p:spPr>
      </p:pic>
    </p:spTree>
    <p:extLst>
      <p:ext uri="{BB962C8B-B14F-4D97-AF65-F5344CB8AC3E}">
        <p14:creationId xmlns:p14="http://schemas.microsoft.com/office/powerpoint/2010/main" val="227139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descr="Afbeelding met wit, zwart-wit&#10;&#10;Automatisch gegenereerde beschrijving">
            <a:extLst>
              <a:ext uri="{FF2B5EF4-FFF2-40B4-BE49-F238E27FC236}">
                <a16:creationId xmlns:a16="http://schemas.microsoft.com/office/drawing/2014/main" id="{BBE2D14D-F50F-86CF-7634-6CF2D3D3DC0D}"/>
              </a:ext>
            </a:extLst>
          </p:cNvPr>
          <p:cNvPicPr>
            <a:picLocks noChangeAspect="1"/>
          </p:cNvPicPr>
          <p:nvPr/>
        </p:nvPicPr>
        <p:blipFill rotWithShape="1">
          <a:blip r:embed="rId3">
            <a:extLst>
              <a:ext uri="{28A0092B-C50C-407E-A947-70E740481C1C}">
                <a14:useLocalDpi xmlns:a14="http://schemas.microsoft.com/office/drawing/2010/main" val="0"/>
              </a:ext>
            </a:extLst>
          </a:blip>
          <a:srcRect b="29234"/>
          <a:stretch/>
        </p:blipFill>
        <p:spPr>
          <a:xfrm>
            <a:off x="0" y="-1059305"/>
            <a:ext cx="12192000" cy="7917305"/>
          </a:xfrm>
          <a:prstGeom prst="rect">
            <a:avLst/>
          </a:prstGeom>
        </p:spPr>
      </p:pic>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217013" y="2462232"/>
            <a:ext cx="6314070" cy="2936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Afbeelding 9">
            <a:extLst>
              <a:ext uri="{FF2B5EF4-FFF2-40B4-BE49-F238E27FC236}">
                <a16:creationId xmlns:a16="http://schemas.microsoft.com/office/drawing/2014/main" id="{EBE35E5A-C883-639F-92A1-98B8190A1636}"/>
              </a:ext>
            </a:extLst>
          </p:cNvPr>
          <p:cNvPicPr>
            <a:picLocks noChangeAspect="1"/>
          </p:cNvPicPr>
          <p:nvPr/>
        </p:nvPicPr>
        <p:blipFill>
          <a:blip r:embed="rId4"/>
          <a:stretch>
            <a:fillRect/>
          </a:stretch>
        </p:blipFill>
        <p:spPr>
          <a:xfrm>
            <a:off x="7236205" y="231714"/>
            <a:ext cx="4435400" cy="6235273"/>
          </a:xfrm>
          <a:prstGeom prst="rect">
            <a:avLst/>
          </a:prstGeom>
          <a:ln w="228600" cap="sq" cmpd="thickThin">
            <a:solidFill>
              <a:srgbClr val="000000"/>
            </a:solidFill>
            <a:prstDash val="solid"/>
            <a:miter lim="800000"/>
          </a:ln>
          <a:effectLst>
            <a:innerShdw blurRad="76200">
              <a:srgbClr val="000000"/>
            </a:innerShdw>
          </a:effectLst>
        </p:spPr>
      </p:pic>
      <p:pic>
        <p:nvPicPr>
          <p:cNvPr id="5" name="Afbeelding 4">
            <a:extLst>
              <a:ext uri="{FF2B5EF4-FFF2-40B4-BE49-F238E27FC236}">
                <a16:creationId xmlns:a16="http://schemas.microsoft.com/office/drawing/2014/main" id="{F7B60071-C810-6915-13F0-8FF8CF719A27}"/>
              </a:ext>
            </a:extLst>
          </p:cNvPr>
          <p:cNvPicPr>
            <a:picLocks noChangeAspect="1"/>
          </p:cNvPicPr>
          <p:nvPr/>
        </p:nvPicPr>
        <p:blipFill>
          <a:blip r:embed="rId5"/>
          <a:stretch>
            <a:fillRect/>
          </a:stretch>
        </p:blipFill>
        <p:spPr>
          <a:xfrm>
            <a:off x="387381" y="231714"/>
            <a:ext cx="4311741" cy="6191369"/>
          </a:xfrm>
          <a:prstGeom prst="rect">
            <a:avLst/>
          </a:prstGeom>
          <a:ln w="228600" cap="sq" cmpd="thickThin">
            <a:solidFill>
              <a:srgbClr val="000000"/>
            </a:solidFill>
            <a:prstDash val="solid"/>
            <a:miter lim="800000"/>
          </a:ln>
          <a:effectLst>
            <a:innerShdw blurRad="76200">
              <a:srgbClr val="000000"/>
            </a:innerShdw>
          </a:effectLst>
        </p:spPr>
      </p:pic>
      <p:sp>
        <p:nvSpPr>
          <p:cNvPr id="2" name="Tekstvak 1">
            <a:extLst>
              <a:ext uri="{FF2B5EF4-FFF2-40B4-BE49-F238E27FC236}">
                <a16:creationId xmlns:a16="http://schemas.microsoft.com/office/drawing/2014/main" id="{C94626A6-DBE7-ABDA-06BB-0399A68922F3}"/>
              </a:ext>
            </a:extLst>
          </p:cNvPr>
          <p:cNvSpPr txBox="1"/>
          <p:nvPr/>
        </p:nvSpPr>
        <p:spPr>
          <a:xfrm>
            <a:off x="5086503" y="-138096"/>
            <a:ext cx="202676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Checklist</a:t>
            </a:r>
          </a:p>
        </p:txBody>
      </p:sp>
      <p:pic>
        <p:nvPicPr>
          <p:cNvPr id="4" name="Graphic 3" descr="Badge Tick1 silhouet">
            <a:extLst>
              <a:ext uri="{FF2B5EF4-FFF2-40B4-BE49-F238E27FC236}">
                <a16:creationId xmlns:a16="http://schemas.microsoft.com/office/drawing/2014/main" id="{E5ECF09D-A8DB-5FC6-CB7F-789BFF6671D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38800" y="2971800"/>
            <a:ext cx="914400" cy="914400"/>
          </a:xfrm>
          <a:prstGeom prst="rect">
            <a:avLst/>
          </a:prstGeom>
        </p:spPr>
      </p:pic>
      <p:sp>
        <p:nvSpPr>
          <p:cNvPr id="6" name="Tekstvak 5">
            <a:extLst>
              <a:ext uri="{FF2B5EF4-FFF2-40B4-BE49-F238E27FC236}">
                <a16:creationId xmlns:a16="http://schemas.microsoft.com/office/drawing/2014/main" id="{458FEA31-5767-67B0-CF61-6D9919BFAEC2}"/>
              </a:ext>
            </a:extLst>
          </p:cNvPr>
          <p:cNvSpPr txBox="1"/>
          <p:nvPr/>
        </p:nvSpPr>
        <p:spPr>
          <a:xfrm>
            <a:off x="274316" y="-916100"/>
            <a:ext cx="600677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a:ln>
                  <a:noFill/>
                </a:ln>
                <a:solidFill>
                  <a:srgbClr val="E8E8E8">
                    <a:lumMod val="25000"/>
                  </a:srgbClr>
                </a:solidFill>
                <a:effectLst/>
                <a:uLnTx/>
                <a:uFillTx/>
                <a:latin typeface="Tahoma" panose="020B0604030504040204" pitchFamily="34" charset="0"/>
                <a:ea typeface="Tahoma" panose="020B0604030504040204" pitchFamily="34" charset="0"/>
                <a:cs typeface="Tahoma" panose="020B0604030504040204" pitchFamily="34" charset="0"/>
              </a:rPr>
              <a:t>2. De website Digidingen-desk   </a:t>
            </a:r>
            <a:endParaRPr kumimoji="0" lang="nl-NL" sz="2800" b="1" i="0" u="none" strike="noStrike" kern="1200" cap="none" spc="0" normalizeH="0" baseline="0" noProof="0" dirty="0">
              <a:ln>
                <a:noFill/>
              </a:ln>
              <a:solidFill>
                <a:srgbClr val="E8E8E8">
                  <a:lumMod val="2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7" name="Afbeelding 6">
            <a:extLst>
              <a:ext uri="{FF2B5EF4-FFF2-40B4-BE49-F238E27FC236}">
                <a16:creationId xmlns:a16="http://schemas.microsoft.com/office/drawing/2014/main" id="{72502909-8424-1545-D927-0E933A7F9AF4}"/>
              </a:ext>
            </a:extLst>
          </p:cNvPr>
          <p:cNvPicPr>
            <a:picLocks noChangeAspect="1"/>
          </p:cNvPicPr>
          <p:nvPr/>
        </p:nvPicPr>
        <p:blipFill>
          <a:blip r:embed="rId8"/>
          <a:srcRect/>
          <a:stretch/>
        </p:blipFill>
        <p:spPr>
          <a:xfrm>
            <a:off x="5197406" y="6223279"/>
            <a:ext cx="1540514" cy="584775"/>
          </a:xfrm>
          <a:prstGeom prst="rect">
            <a:avLst/>
          </a:prstGeom>
        </p:spPr>
      </p:pic>
    </p:spTree>
    <p:extLst>
      <p:ext uri="{BB962C8B-B14F-4D97-AF65-F5344CB8AC3E}">
        <p14:creationId xmlns:p14="http://schemas.microsoft.com/office/powerpoint/2010/main" val="2296891689"/>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descr="Afbeelding met wit, zwart-wit&#10;&#10;Automatisch gegenereerde beschrijving">
            <a:extLst>
              <a:ext uri="{FF2B5EF4-FFF2-40B4-BE49-F238E27FC236}">
                <a16:creationId xmlns:a16="http://schemas.microsoft.com/office/drawing/2014/main" id="{BBE2D14D-F50F-86CF-7634-6CF2D3D3DC0D}"/>
              </a:ext>
            </a:extLst>
          </p:cNvPr>
          <p:cNvPicPr>
            <a:picLocks noChangeAspect="1"/>
          </p:cNvPicPr>
          <p:nvPr/>
        </p:nvPicPr>
        <p:blipFill rotWithShape="1">
          <a:blip r:embed="rId3">
            <a:extLst>
              <a:ext uri="{28A0092B-C50C-407E-A947-70E740481C1C}">
                <a14:useLocalDpi xmlns:a14="http://schemas.microsoft.com/office/drawing/2010/main" val="0"/>
              </a:ext>
            </a:extLst>
          </a:blip>
          <a:srcRect b="38374"/>
          <a:stretch/>
        </p:blipFill>
        <p:spPr>
          <a:xfrm>
            <a:off x="1" y="-1"/>
            <a:ext cx="12192000" cy="6923440"/>
          </a:xfrm>
          <a:prstGeom prst="rect">
            <a:avLst/>
          </a:prstGeom>
        </p:spPr>
      </p:pic>
      <p:pic>
        <p:nvPicPr>
          <p:cNvPr id="5" name="Afbeelding 4">
            <a:extLst>
              <a:ext uri="{FF2B5EF4-FFF2-40B4-BE49-F238E27FC236}">
                <a16:creationId xmlns:a16="http://schemas.microsoft.com/office/drawing/2014/main" id="{432E5B5D-B031-A16D-A3AD-7D0073719150}"/>
              </a:ext>
            </a:extLst>
          </p:cNvPr>
          <p:cNvPicPr>
            <a:picLocks noChangeAspect="1"/>
          </p:cNvPicPr>
          <p:nvPr/>
        </p:nvPicPr>
        <p:blipFill>
          <a:blip r:embed="rId4"/>
          <a:stretch>
            <a:fillRect/>
          </a:stretch>
        </p:blipFill>
        <p:spPr>
          <a:xfrm rot="21600000">
            <a:off x="609475" y="453279"/>
            <a:ext cx="3313263" cy="4028286"/>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4" name="Afbeelding 3">
            <a:extLst>
              <a:ext uri="{FF2B5EF4-FFF2-40B4-BE49-F238E27FC236}">
                <a16:creationId xmlns:a16="http://schemas.microsoft.com/office/drawing/2014/main" id="{0AD22300-6FFB-9B93-F5FD-C1ABE474F527}"/>
              </a:ext>
            </a:extLst>
          </p:cNvPr>
          <p:cNvPicPr>
            <a:picLocks noChangeAspect="1"/>
          </p:cNvPicPr>
          <p:nvPr/>
        </p:nvPicPr>
        <p:blipFill>
          <a:blip r:embed="rId5"/>
          <a:stretch>
            <a:fillRect/>
          </a:stretch>
        </p:blipFill>
        <p:spPr>
          <a:xfrm>
            <a:off x="5554404" y="623048"/>
            <a:ext cx="2026839" cy="693972"/>
          </a:xfrm>
          <a:prstGeom prst="rect">
            <a:avLst/>
          </a:prstGeom>
        </p:spPr>
      </p:pic>
      <p:pic>
        <p:nvPicPr>
          <p:cNvPr id="11" name="Afbeelding 10">
            <a:extLst>
              <a:ext uri="{FF2B5EF4-FFF2-40B4-BE49-F238E27FC236}">
                <a16:creationId xmlns:a16="http://schemas.microsoft.com/office/drawing/2014/main" id="{C0034AD1-5126-1DD1-31F1-FC5318FB42F0}"/>
              </a:ext>
            </a:extLst>
          </p:cNvPr>
          <p:cNvPicPr>
            <a:picLocks noChangeAspect="1"/>
          </p:cNvPicPr>
          <p:nvPr/>
        </p:nvPicPr>
        <p:blipFill>
          <a:blip r:embed="rId6"/>
          <a:stretch>
            <a:fillRect/>
          </a:stretch>
        </p:blipFill>
        <p:spPr>
          <a:xfrm>
            <a:off x="4636982" y="2130252"/>
            <a:ext cx="2944261" cy="4284758"/>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2" name="Afbeelding 1" descr="Afbeelding met schermopname, tekst, Graphics, grafische vormgeving&#10;&#10;Automatisch gegenereerde beschrijving">
            <a:extLst>
              <a:ext uri="{FF2B5EF4-FFF2-40B4-BE49-F238E27FC236}">
                <a16:creationId xmlns:a16="http://schemas.microsoft.com/office/drawing/2014/main" id="{23CEA3EE-C63F-AC0A-CA17-BFA177A4DF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9828" y="701834"/>
            <a:ext cx="2706938" cy="1028636"/>
          </a:xfrm>
          <a:prstGeom prst="rect">
            <a:avLst/>
          </a:prstGeom>
        </p:spPr>
      </p:pic>
      <p:pic>
        <p:nvPicPr>
          <p:cNvPr id="9" name="Afbeelding 8">
            <a:extLst>
              <a:ext uri="{FF2B5EF4-FFF2-40B4-BE49-F238E27FC236}">
                <a16:creationId xmlns:a16="http://schemas.microsoft.com/office/drawing/2014/main" id="{85F8EFAE-8DE5-FFF0-792E-29FC5F374EB0}"/>
              </a:ext>
            </a:extLst>
          </p:cNvPr>
          <p:cNvPicPr>
            <a:picLocks noChangeAspect="1"/>
          </p:cNvPicPr>
          <p:nvPr/>
        </p:nvPicPr>
        <p:blipFill>
          <a:blip r:embed="rId8"/>
          <a:stretch>
            <a:fillRect/>
          </a:stretch>
        </p:blipFill>
        <p:spPr>
          <a:xfrm>
            <a:off x="8357915" y="2814464"/>
            <a:ext cx="3601375" cy="3935929"/>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367842" y="2526939"/>
            <a:ext cx="6494872" cy="2754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Rechthoek 6">
            <a:extLst>
              <a:ext uri="{FF2B5EF4-FFF2-40B4-BE49-F238E27FC236}">
                <a16:creationId xmlns:a16="http://schemas.microsoft.com/office/drawing/2014/main" id="{E4F10F15-E505-74F6-182F-1E127CCF13C0}"/>
              </a:ext>
            </a:extLst>
          </p:cNvPr>
          <p:cNvSpPr/>
          <p:nvPr/>
        </p:nvSpPr>
        <p:spPr>
          <a:xfrm>
            <a:off x="-70210" y="5827063"/>
            <a:ext cx="4066198" cy="923330"/>
          </a:xfrm>
          <a:prstGeom prst="rect">
            <a:avLst/>
          </a:prstGeom>
          <a:noFill/>
          <a:ln>
            <a:noFill/>
          </a:ln>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0" i="0" u="none" strike="noStrike" kern="1200" cap="none" spc="0" normalizeH="0" baseline="0" noProof="0" dirty="0">
                <a:ln w="0"/>
                <a:gradFill>
                  <a:gsLst>
                    <a:gs pos="21000">
                      <a:srgbClr val="53575C"/>
                    </a:gs>
                    <a:gs pos="88000">
                      <a:srgbClr val="C5C7CA"/>
                    </a:gs>
                  </a:gsLst>
                  <a:lin ang="5400000"/>
                </a:gradFill>
                <a:effectLst/>
                <a:uLnTx/>
                <a:uFillTx/>
                <a:latin typeface="Tahoma" panose="020B0604030504040204" pitchFamily="34" charset="0"/>
                <a:ea typeface="Tahoma" panose="020B0604030504040204" pitchFamily="34" charset="0"/>
                <a:cs typeface="Tahoma" panose="020B0604030504040204" pitchFamily="34" charset="0"/>
              </a:rPr>
              <a:t>Stappenplan</a:t>
            </a:r>
          </a:p>
        </p:txBody>
      </p:sp>
    </p:spTree>
    <p:extLst>
      <p:ext uri="{BB962C8B-B14F-4D97-AF65-F5344CB8AC3E}">
        <p14:creationId xmlns:p14="http://schemas.microsoft.com/office/powerpoint/2010/main" val="1666865075"/>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Afbeelding 9" descr="Afbeelding met persoon, kleding, overdekt, meubels">
            <a:extLst>
              <a:ext uri="{FF2B5EF4-FFF2-40B4-BE49-F238E27FC236}">
                <a16:creationId xmlns:a16="http://schemas.microsoft.com/office/drawing/2014/main" id="{534AEDF2-4277-D541-B01C-BC7E18FCD415}"/>
              </a:ext>
            </a:extLst>
          </p:cNvPr>
          <p:cNvPicPr>
            <a:picLocks noChangeAspect="1"/>
          </p:cNvPicPr>
          <p:nvPr/>
        </p:nvPicPr>
        <p:blipFill rotWithShape="1">
          <a:blip r:embed="rId3"/>
          <a:srcRect t="13905" b="1826"/>
          <a:stretch/>
        </p:blipFill>
        <p:spPr>
          <a:xfrm>
            <a:off x="20" y="10"/>
            <a:ext cx="12191980" cy="6857990"/>
          </a:xfrm>
          <a:prstGeom prst="rect">
            <a:avLst/>
          </a:prstGeom>
        </p:spPr>
      </p:pic>
      <p:sp>
        <p:nvSpPr>
          <p:cNvPr id="22" name="Freeform: Shape 21">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Afbeelding 16" descr="Afbeelding met wit, zwart-wit&#10;&#10;Automatisch gegenereerde beschrijving">
            <a:extLst>
              <a:ext uri="{FF2B5EF4-FFF2-40B4-BE49-F238E27FC236}">
                <a16:creationId xmlns:a16="http://schemas.microsoft.com/office/drawing/2014/main" id="{BBE2D14D-F50F-86CF-7634-6CF2D3D3DC0D}"/>
              </a:ext>
            </a:extLst>
          </p:cNvPr>
          <p:cNvPicPr>
            <a:picLocks noChangeAspect="1"/>
          </p:cNvPicPr>
          <p:nvPr/>
        </p:nvPicPr>
        <p:blipFill rotWithShape="1">
          <a:blip r:embed="rId4">
            <a:extLst>
              <a:ext uri="{28A0092B-C50C-407E-A947-70E740481C1C}">
                <a14:useLocalDpi xmlns:a14="http://schemas.microsoft.com/office/drawing/2010/main" val="0"/>
              </a:ext>
            </a:extLst>
          </a:blip>
          <a:srcRect r="4561" b="-1"/>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367842" y="2526939"/>
            <a:ext cx="6494872" cy="2754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Afbeelding 11" descr="Afbeelding met schermopname, tekst, Graphics, grafische vormgeving&#10;&#10;Automatisch gegenereerde beschrijving">
            <a:extLst>
              <a:ext uri="{FF2B5EF4-FFF2-40B4-BE49-F238E27FC236}">
                <a16:creationId xmlns:a16="http://schemas.microsoft.com/office/drawing/2014/main" id="{831FA85F-74C8-D784-744D-9CB54B2C89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026" y="2526939"/>
            <a:ext cx="4393421" cy="1666566"/>
          </a:xfrm>
          <a:prstGeom prst="rect">
            <a:avLst/>
          </a:prstGeom>
        </p:spPr>
      </p:pic>
    </p:spTree>
    <p:extLst>
      <p:ext uri="{BB962C8B-B14F-4D97-AF65-F5344CB8AC3E}">
        <p14:creationId xmlns:p14="http://schemas.microsoft.com/office/powerpoint/2010/main" val="209702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79171C1E-536C-EA1D-B566-2D9C7DFE64DC}"/>
              </a:ext>
            </a:extLst>
          </p:cNvPr>
          <p:cNvSpPr txBox="1"/>
          <p:nvPr/>
        </p:nvSpPr>
        <p:spPr>
          <a:xfrm>
            <a:off x="2546689" y="1452046"/>
            <a:ext cx="6381660" cy="2620397"/>
          </a:xfrm>
          <a:prstGeom prst="rect">
            <a:avLst/>
          </a:prstGeom>
          <a:noFill/>
        </p:spPr>
        <p:txBody>
          <a:bodyPr wrap="square">
            <a:spAutoFit/>
          </a:bodyPr>
          <a:lstStyle/>
          <a:p>
            <a:pPr marL="457200" marR="0" lvl="1" indent="0" algn="l" defTabSz="457200" rtl="0" eaLnBrk="1" fontAlgn="auto" latinLnBrk="0" hangingPunct="1">
              <a:lnSpc>
                <a:spcPct val="150000"/>
              </a:lnSpc>
              <a:spcBef>
                <a:spcPts val="0"/>
              </a:spcBef>
              <a:spcAft>
                <a:spcPts val="0"/>
              </a:spcAft>
              <a:buClrTx/>
              <a:buSzTx/>
              <a:buFontTx/>
              <a:buNone/>
              <a:tabLst/>
              <a:defRPr/>
            </a:pPr>
            <a:endParaRPr kumimoji="0" lang="nl-NL" sz="2000" b="0" i="0" u="none" strike="noStrike" kern="1200" cap="none" spc="0" normalizeH="0" baseline="0" noProof="0" dirty="0">
              <a:ln>
                <a:noFill/>
              </a:ln>
              <a:solidFill>
                <a:srgbClr val="4472C4"/>
              </a:solidFill>
              <a:effectLst/>
              <a:uLnTx/>
              <a:uFillTx/>
              <a:latin typeface="Tahoma" panose="020B0604030504040204" pitchFamily="34" charset="0"/>
              <a:ea typeface="Tahoma" panose="020B0604030504040204" pitchFamily="34" charset="0"/>
              <a:cs typeface="Tahoma" panose="020B0604030504040204" pitchFamily="34" charset="0"/>
              <a:hlinkClick r:id="" action="ppaction://noaction">
                <a:extLst>
                  <a:ext uri="{A12FA001-AC4F-418D-AE19-62706E023703}">
                    <ahyp:hlinkClr xmlns:ahyp="http://schemas.microsoft.com/office/drawing/2018/hyperlinkcolor" val="tx"/>
                  </a:ext>
                </a:extLst>
              </a:hlinkClick>
            </a:endParaRPr>
          </a:p>
          <a:p>
            <a:pPr marL="457200" marR="0" lvl="1" indent="0" algn="l" defTabSz="457200" rtl="0" eaLnBrk="1" fontAlgn="auto" latinLnBrk="0" hangingPunct="1">
              <a:lnSpc>
                <a:spcPct val="150000"/>
              </a:lnSpc>
              <a:spcBef>
                <a:spcPts val="0"/>
              </a:spcBef>
              <a:spcAft>
                <a:spcPts val="0"/>
              </a:spcAft>
              <a:buClrTx/>
              <a:buSzTx/>
              <a:buFontTx/>
              <a:buNone/>
              <a:tabLst/>
              <a:defRPr/>
            </a:pPr>
            <a:endParaRPr kumimoji="0" lang="nl-NL" sz="2000" b="0" i="0" u="none" strike="noStrike" kern="1200" cap="none" spc="0" normalizeH="0" baseline="0" noProof="0" dirty="0">
              <a:ln>
                <a:noFill/>
              </a:ln>
              <a:solidFill>
                <a:srgbClr val="4472C4"/>
              </a:solidFill>
              <a:effectLst/>
              <a:uLnTx/>
              <a:uFillTx/>
              <a:latin typeface="Tahoma" panose="020B0604030504040204" pitchFamily="34" charset="0"/>
              <a:ea typeface="Tahoma" panose="020B0604030504040204" pitchFamily="34" charset="0"/>
              <a:cs typeface="Tahoma" panose="020B0604030504040204" pitchFamily="34" charset="0"/>
              <a:hlinkClick r:id="" action="ppaction://noaction">
                <a:extLst>
                  <a:ext uri="{A12FA001-AC4F-418D-AE19-62706E023703}">
                    <ahyp:hlinkClr xmlns:ahyp="http://schemas.microsoft.com/office/drawing/2018/hyperlinkcolor" val="tx"/>
                  </a:ext>
                </a:extLst>
              </a:hlinkClick>
            </a:endParaRPr>
          </a:p>
          <a:p>
            <a:pPr marL="457200" marR="0" lvl="1" indent="0" algn="l" defTabSz="457200" rtl="0" eaLnBrk="1" fontAlgn="auto" latinLnBrk="0" hangingPunct="1">
              <a:lnSpc>
                <a:spcPct val="15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4472C4"/>
                </a:solidFill>
                <a:effectLst/>
                <a:uLnTx/>
                <a:uFillTx/>
                <a:latin typeface="Calibri" panose="020F0502020204030204"/>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doejedigiding@digisterker.nl</a:t>
            </a:r>
            <a:endParaRPr kumimoji="0" lang="nl-NL" sz="2400" b="0" i="0" u="none" strike="noStrike" kern="1200" cap="none" spc="0" normalizeH="0" baseline="0" noProof="0" dirty="0">
              <a:ln>
                <a:noFill/>
              </a:ln>
              <a:solidFill>
                <a:srgbClr val="4472C4"/>
              </a:solidFill>
              <a:effectLst/>
              <a:uLnTx/>
              <a:uFillTx/>
              <a:latin typeface="Calibri" panose="020F0502020204030204"/>
              <a:ea typeface="Tahoma" panose="020B0604030504040204" pitchFamily="34" charset="0"/>
              <a:cs typeface="Tahoma" panose="020B0604030504040204" pitchFamily="34" charset="0"/>
            </a:endParaRPr>
          </a:p>
          <a:p>
            <a:pPr marL="457200" marR="0" lvl="1" indent="0" algn="l" defTabSz="457200" rtl="0" eaLnBrk="1" fontAlgn="auto" latinLnBrk="0" hangingPunct="1">
              <a:lnSpc>
                <a:spcPct val="15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hlinkClick r:id="rId3"/>
              </a:rPr>
              <a:t>LinkedIn Jongeren en de digitale overheid </a:t>
            </a:r>
            <a:r>
              <a:rPr kumimoji="0" lang="nl-NL"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hlinkClick r:id="rId4"/>
              </a:rPr>
              <a:t>nieuwsbrief Jongeren en de digitale overheid</a:t>
            </a:r>
            <a:endParaRPr kumimoji="0" lang="nl-NL"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endParaRPr>
          </a:p>
        </p:txBody>
      </p:sp>
      <p:pic>
        <p:nvPicPr>
          <p:cNvPr id="10" name="Afbeelding 9">
            <a:extLst>
              <a:ext uri="{FF2B5EF4-FFF2-40B4-BE49-F238E27FC236}">
                <a16:creationId xmlns:a16="http://schemas.microsoft.com/office/drawing/2014/main" id="{B0DAA3DE-5168-4914-CE4D-DF4E33901F23}"/>
              </a:ext>
            </a:extLst>
          </p:cNvPr>
          <p:cNvPicPr>
            <a:picLocks noChangeAspect="1"/>
          </p:cNvPicPr>
          <p:nvPr/>
        </p:nvPicPr>
        <p:blipFill>
          <a:blip r:embed="rId5"/>
          <a:stretch>
            <a:fillRect/>
          </a:stretch>
        </p:blipFill>
        <p:spPr>
          <a:xfrm>
            <a:off x="2511359" y="2518611"/>
            <a:ext cx="341406" cy="341406"/>
          </a:xfrm>
          <a:prstGeom prst="rect">
            <a:avLst/>
          </a:prstGeom>
        </p:spPr>
      </p:pic>
      <p:pic>
        <p:nvPicPr>
          <p:cNvPr id="11" name="Afbeelding 10">
            <a:extLst>
              <a:ext uri="{FF2B5EF4-FFF2-40B4-BE49-F238E27FC236}">
                <a16:creationId xmlns:a16="http://schemas.microsoft.com/office/drawing/2014/main" id="{86742DD6-9D3B-3381-4AA7-E3C4F706D056}"/>
              </a:ext>
            </a:extLst>
          </p:cNvPr>
          <p:cNvPicPr>
            <a:picLocks noChangeAspect="1"/>
          </p:cNvPicPr>
          <p:nvPr/>
        </p:nvPicPr>
        <p:blipFill>
          <a:blip r:embed="rId6"/>
          <a:stretch>
            <a:fillRect/>
          </a:stretch>
        </p:blipFill>
        <p:spPr>
          <a:xfrm>
            <a:off x="2511359" y="3124824"/>
            <a:ext cx="341406" cy="341406"/>
          </a:xfrm>
          <a:prstGeom prst="rect">
            <a:avLst/>
          </a:prstGeom>
        </p:spPr>
      </p:pic>
      <p:pic>
        <p:nvPicPr>
          <p:cNvPr id="14" name="Picture 6" descr="Nieuwsbrief Verkeersreglement">
            <a:extLst>
              <a:ext uri="{FF2B5EF4-FFF2-40B4-BE49-F238E27FC236}">
                <a16:creationId xmlns:a16="http://schemas.microsoft.com/office/drawing/2014/main" id="{6E8072B3-F95C-EF97-0D57-9B9092FB6D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2516" y="3618217"/>
            <a:ext cx="380249" cy="390000"/>
          </a:xfrm>
          <a:prstGeom prst="rect">
            <a:avLst/>
          </a:prstGeom>
          <a:noFill/>
          <a:ln w="28575">
            <a:solidFill>
              <a:srgbClr val="A9B92D"/>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3885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CONTENTLIB_ASSET_META" val="{&quot;ai&quot;:&quot;gjCy2-ftaRzfPozBVuhOdw&quot;,&quot;gi&quot;:&quot;KkFKOvMaBX0q0PuUSj2oWA&quot;,&quot;ti&quot;:&quot;object_sets&quot;,&quot;vs&quot;:{&quot;f&quot;:[1027],&quot;i&quot;:{&quot;d&quot;:&quot;gjCy2-ftaRzfPozBVuhOdw&quot;,&quot;p&quot;:true}}}"/>
</p:tagLst>
</file>

<file path=ppt/theme/theme1.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548</TotalTime>
  <Words>2270</Words>
  <Application>Microsoft Office PowerPoint</Application>
  <PresentationFormat>Breedbeeld</PresentationFormat>
  <Paragraphs>248</Paragraphs>
  <Slides>29</Slides>
  <Notes>23</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29</vt:i4>
      </vt:variant>
    </vt:vector>
  </HeadingPairs>
  <TitlesOfParts>
    <vt:vector size="38" baseType="lpstr">
      <vt:lpstr>Arial</vt:lpstr>
      <vt:lpstr>Calibri</vt:lpstr>
      <vt:lpstr>Calibri Light</vt:lpstr>
      <vt:lpstr>Museo 500</vt:lpstr>
      <vt:lpstr>Open Sans</vt:lpstr>
      <vt:lpstr>Tahoma</vt:lpstr>
      <vt:lpstr>Wingdings</vt:lpstr>
      <vt:lpstr>1_Kantoorthema</vt:lpstr>
      <vt:lpstr>4_Kantoorthema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Microsoft Office-gebruiker</dc:creator>
  <cp:lastModifiedBy>Jeltina van der Most</cp:lastModifiedBy>
  <cp:revision>31</cp:revision>
  <dcterms:created xsi:type="dcterms:W3CDTF">2018-03-26T10:24:16Z</dcterms:created>
  <dcterms:modified xsi:type="dcterms:W3CDTF">2025-03-31T09:48:59Z</dcterms:modified>
</cp:coreProperties>
</file>